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0" r:id="rId1"/>
  </p:sldMasterIdLst>
  <p:notesMasterIdLst>
    <p:notesMasterId r:id="rId39"/>
  </p:notesMasterIdLst>
  <p:sldIdLst>
    <p:sldId id="344" r:id="rId2"/>
    <p:sldId id="379" r:id="rId3"/>
    <p:sldId id="281" r:id="rId4"/>
    <p:sldId id="292" r:id="rId5"/>
    <p:sldId id="378" r:id="rId6"/>
    <p:sldId id="369" r:id="rId7"/>
    <p:sldId id="371" r:id="rId8"/>
    <p:sldId id="368" r:id="rId9"/>
    <p:sldId id="370" r:id="rId10"/>
    <p:sldId id="365" r:id="rId11"/>
    <p:sldId id="377" r:id="rId12"/>
    <p:sldId id="362" r:id="rId13"/>
    <p:sldId id="367" r:id="rId14"/>
    <p:sldId id="360" r:id="rId15"/>
    <p:sldId id="334" r:id="rId16"/>
    <p:sldId id="357" r:id="rId17"/>
    <p:sldId id="359" r:id="rId18"/>
    <p:sldId id="363" r:id="rId19"/>
    <p:sldId id="364" r:id="rId20"/>
    <p:sldId id="345" r:id="rId21"/>
    <p:sldId id="332" r:id="rId22"/>
    <p:sldId id="346" r:id="rId23"/>
    <p:sldId id="342" r:id="rId24"/>
    <p:sldId id="375" r:id="rId25"/>
    <p:sldId id="374" r:id="rId26"/>
    <p:sldId id="347" r:id="rId27"/>
    <p:sldId id="338" r:id="rId28"/>
    <p:sldId id="339" r:id="rId29"/>
    <p:sldId id="348" r:id="rId30"/>
    <p:sldId id="350" r:id="rId31"/>
    <p:sldId id="352" r:id="rId32"/>
    <p:sldId id="353" r:id="rId33"/>
    <p:sldId id="355" r:id="rId34"/>
    <p:sldId id="354" r:id="rId35"/>
    <p:sldId id="356" r:id="rId36"/>
    <p:sldId id="376" r:id="rId37"/>
    <p:sldId id="337" r:id="rId38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40"/>
      <p: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Vrinda" panose="020B0502040204020203" pitchFamily="34" charset="0"/>
      <p:regular r:id="rId44"/>
      <p:bold r:id="rId45"/>
    </p:embeddedFont>
    <p:embeddedFont>
      <p:font typeface="HY견고딕" panose="02030600000101010101" pitchFamily="18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DEDED"/>
    <a:srgbClr val="CC0000"/>
    <a:srgbClr val="F8F8F8"/>
    <a:srgbClr val="686464"/>
    <a:srgbClr val="663300"/>
    <a:srgbClr val="FBB609"/>
    <a:srgbClr val="8A8686"/>
    <a:srgbClr val="FFC000"/>
    <a:srgbClr val="FEF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103" autoAdjust="0"/>
  </p:normalViewPr>
  <p:slideViewPr>
    <p:cSldViewPr snapToGrid="0" showGuides="1">
      <p:cViewPr varScale="1">
        <p:scale>
          <a:sx n="89" d="100"/>
          <a:sy n="89" d="100"/>
        </p:scale>
        <p:origin x="1435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8A5D-5826-4E2C-AF7C-E34EB4CD5BE2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F2A5-A7D9-4A8F-AD48-01B0CBF95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9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0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84030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349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21516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2910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5341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64036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01570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7449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3612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9064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1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>
                <a:lumMod val="64000"/>
                <a:lumOff val="36000"/>
              </a:srgbClr>
            </a:gs>
            <a:gs pos="23000">
              <a:srgbClr val="FFC000">
                <a:lumMod val="76000"/>
                <a:lumOff val="24000"/>
              </a:srgbClr>
            </a:gs>
            <a:gs pos="69000">
              <a:srgbClr val="FFC000">
                <a:lumMod val="95000"/>
                <a:lumOff val="5000"/>
              </a:srgbClr>
            </a:gs>
            <a:gs pos="97000">
              <a:srgbClr val="FBB6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72762" y="2550725"/>
            <a:ext cx="1639929" cy="81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700" spc="-113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PORT</a:t>
            </a:r>
            <a:endParaRPr lang="ko-KR" altLang="en-US" sz="3700" spc="-113" dirty="0">
              <a:solidFill>
                <a:srgbClr val="66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1512" y="3756428"/>
            <a:ext cx="99257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오지원</a:t>
            </a:r>
            <a:endParaRPr lang="en-US" altLang="ko-KR" sz="2100" dirty="0">
              <a:solidFill>
                <a:srgbClr val="66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8311" y="2550725"/>
            <a:ext cx="1749186" cy="81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700" spc="-113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FOLIO</a:t>
            </a:r>
            <a:endParaRPr lang="ko-KR" altLang="en-US" sz="3700" spc="-113" dirty="0">
              <a:solidFill>
                <a:srgbClr val="66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05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585" y="854325"/>
            <a:ext cx="8944421" cy="32668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2781" y="707956"/>
            <a:ext cx="1345249" cy="307777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다이나믹 배너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4" y="930180"/>
            <a:ext cx="8830699" cy="31568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8585" y="4159391"/>
            <a:ext cx="4450283" cy="2578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4953" y="6566602"/>
            <a:ext cx="1013130" cy="307777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메인 화면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4661700" y="4161792"/>
            <a:ext cx="4361306" cy="2609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878485" y="6575232"/>
            <a:ext cx="1358413" cy="307777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상품 상세 화면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4" y="4217231"/>
            <a:ext cx="4287244" cy="23111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1705" y="4511611"/>
            <a:ext cx="1155939" cy="2046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72" y="4234487"/>
            <a:ext cx="4270161" cy="2340745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 flipH="1">
            <a:off x="1544128" y="3873260"/>
            <a:ext cx="1155940" cy="569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647644" y="5727940"/>
            <a:ext cx="3433314" cy="422694"/>
          </a:xfrm>
          <a:prstGeom prst="straightConnector1">
            <a:avLst/>
          </a:prstGeom>
          <a:ln w="28575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575" y="5466404"/>
            <a:ext cx="4857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6" y="266468"/>
            <a:ext cx="12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pc="-113" dirty="0" smtClean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27595"/>
              </p:ext>
            </p:extLst>
          </p:nvPr>
        </p:nvGraphicFramePr>
        <p:xfrm>
          <a:off x="818735" y="1956865"/>
          <a:ext cx="7504982" cy="3256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593"/>
                <a:gridCol w="1595887"/>
                <a:gridCol w="1604513"/>
                <a:gridCol w="1595887"/>
                <a:gridCol w="1526102"/>
              </a:tblGrid>
              <a:tr h="6512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제작과정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9</a:t>
                      </a:r>
                      <a:r>
                        <a:rPr lang="ko-KR" altLang="en-US" sz="950" dirty="0" smtClean="0"/>
                        <a:t>월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512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3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4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기획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개발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디버깅</a:t>
                      </a:r>
                      <a:r>
                        <a:rPr lang="en-US" altLang="ko-KR" sz="950" dirty="0" smtClean="0"/>
                        <a:t>&amp;</a:t>
                      </a:r>
                      <a:r>
                        <a:rPr lang="ko-KR" altLang="en-US" sz="950" dirty="0" smtClean="0"/>
                        <a:t>유지보수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8738" y="1495200"/>
            <a:ext cx="250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2016.09.01~2016.9.30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42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6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="" xmlns:a16="http://schemas.microsoft.com/office/drawing/2014/main" id="{4FAD25AE-C7C6-4AB6-8E52-C3C50073448B}"/>
              </a:ext>
            </a:extLst>
          </p:cNvPr>
          <p:cNvSpPr/>
          <p:nvPr/>
        </p:nvSpPr>
        <p:spPr>
          <a:xfrm>
            <a:off x="1011984" y="1560654"/>
            <a:ext cx="6903173" cy="4207877"/>
          </a:xfrm>
          <a:prstGeom prst="round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523DDF-E08E-4A18-84A3-8517741CA384}"/>
              </a:ext>
            </a:extLst>
          </p:cNvPr>
          <p:cNvSpPr txBox="1"/>
          <p:nvPr/>
        </p:nvSpPr>
        <p:spPr>
          <a:xfrm>
            <a:off x="1897813" y="2787429"/>
            <a:ext cx="5481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Javascript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다이나믹 배너 이미지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Div, Table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 태그로 상품명 및 이미지 적재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+mn-ea"/>
              </a:rPr>
              <a:t>a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 href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태그로 각 상품 클릭 시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해당 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html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로 이동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accent4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1" name="Picture 4" descr="html5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02" y="1027052"/>
            <a:ext cx="1095556" cy="105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ss3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76" y="1027052"/>
            <a:ext cx="780972" cy="105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십자형 12"/>
          <p:cNvSpPr/>
          <p:nvPr/>
        </p:nvSpPr>
        <p:spPr>
          <a:xfrm>
            <a:off x="2192727" y="1389279"/>
            <a:ext cx="586596" cy="485667"/>
          </a:xfrm>
          <a:prstGeom prst="plus">
            <a:avLst>
              <a:gd name="adj" fmla="val 3621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0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606" y="802557"/>
            <a:ext cx="4935858" cy="1854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45102" y="3990706"/>
            <a:ext cx="493585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&lt;!—-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다이나믹 배너 설정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&lt;body&gt;</a:t>
            </a: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div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style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=“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position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relative</a:t>
            </a:r>
            <a:r>
              <a:rPr lang="en-US" altLang="ko-KR" sz="900" i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top</a:t>
            </a:r>
            <a:r>
              <a:rPr lang="en-US" altLang="ko-KR" sz="900" i="1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>
                <a:solidFill>
                  <a:srgbClr val="2A00E1"/>
                </a:solidFill>
                <a:latin typeface="Courier New" panose="02070309020205020404" pitchFamily="49" charset="0"/>
              </a:rPr>
              <a:t>200px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;”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  <a:endParaRPr lang="en-US" altLang="ko-KR" sz="900" i="1" dirty="0">
              <a:solidFill>
                <a:srgbClr val="008080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div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class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“slide”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 </a:t>
            </a:r>
            <a:r>
              <a:rPr lang="en-US" altLang="ko-KR" sz="900" i="1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&lt;!—-</a:t>
            </a:r>
            <a:r>
              <a:rPr lang="ko-KR" altLang="en-US" sz="900" i="1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화살표 이미지</a:t>
            </a:r>
            <a:r>
              <a:rPr lang="en-US" altLang="ko-KR" sz="900" i="1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--&gt;</a:t>
            </a:r>
            <a:endParaRPr lang="en-US" altLang="ko-KR" sz="900" i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  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button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class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“prev”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type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“button”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&gt;&lt;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img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id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“slide_img”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src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“images/left.JPG” </a:t>
            </a:r>
            <a:r>
              <a:rPr lang="en-US" altLang="ko-KR" sz="900" i="1">
                <a:solidFill>
                  <a:srgbClr val="7F007F"/>
                </a:solidFill>
                <a:latin typeface="Courier New" panose="02070309020205020404" pitchFamily="49" charset="0"/>
              </a:rPr>
              <a:t>alt</a:t>
            </a:r>
            <a:r>
              <a:rPr lang="en-US" altLang="ko-KR" sz="900" i="1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smtClean="0">
                <a:solidFill>
                  <a:srgbClr val="2A00FF"/>
                </a:solidFill>
                <a:latin typeface="Courier New" panose="02070309020205020404" pitchFamily="49" charset="0"/>
              </a:rPr>
              <a:t>“left”</a:t>
            </a:r>
            <a:r>
              <a:rPr lang="en-US" altLang="ko-KR" sz="900" i="1" smtClean="0">
                <a:solidFill>
                  <a:srgbClr val="008080"/>
                </a:solidFill>
                <a:latin typeface="Courier New" panose="02070309020205020404" pitchFamily="49" charset="0"/>
              </a:rPr>
              <a:t>&gt;&lt;/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button</a:t>
            </a:r>
            <a:r>
              <a:rPr lang="en-US" altLang="ko-KR" sz="900" i="1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   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ul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&gt;&lt;!—-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이미지 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개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endParaRPr lang="en-US" altLang="ko-KR" sz="9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    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li</a:t>
            </a:r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&gt;&lt;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img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id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“slide_img”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src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“images</a:t>
            </a:r>
            <a:r>
              <a:rPr lang="en-US" altLang="ko-KR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/</a:t>
            </a:r>
            <a:r>
              <a:rPr lang="ko-KR" altLang="en-US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그림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2.PNG”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alt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“no”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width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“1200”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height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“400”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/&gt;&lt;/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li</a:t>
            </a:r>
            <a:r>
              <a:rPr lang="en-US" altLang="ko-KR" sz="900" i="1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    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li</a:t>
            </a:r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&gt;&lt;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img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id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“slide_img”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src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“images</a:t>
            </a:r>
            <a:r>
              <a:rPr lang="en-US" altLang="ko-KR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/</a:t>
            </a:r>
            <a:r>
              <a:rPr lang="ko-KR" altLang="en-US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그림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1.PNG”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alt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“no”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width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“1200”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height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“400”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/&gt;&lt;/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li</a:t>
            </a:r>
            <a:r>
              <a:rPr lang="en-US" altLang="ko-KR" sz="900" i="1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    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li</a:t>
            </a:r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&gt;&lt;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img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id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“slide_img”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src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“images</a:t>
            </a:r>
            <a:r>
              <a:rPr lang="en-US" altLang="ko-KR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/</a:t>
            </a:r>
            <a:r>
              <a:rPr lang="ko-KR" altLang="en-US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그림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3.PNG”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alt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“no”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width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“1200”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height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“400”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/&gt;&lt;/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li</a:t>
            </a:r>
            <a:r>
              <a:rPr lang="en-US" altLang="ko-KR" sz="900" i="1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   &lt;/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ul</a:t>
            </a:r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  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button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class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“next”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type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“button”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&gt;&lt;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img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id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“slide_img”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src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“images/right.JPG” </a:t>
            </a:r>
            <a:r>
              <a:rPr lang="en-US" altLang="ko-KR" sz="900" i="1" dirty="0">
                <a:solidFill>
                  <a:srgbClr val="7F007F"/>
                </a:solidFill>
                <a:latin typeface="Courier New" panose="02070309020205020404" pitchFamily="49" charset="0"/>
              </a:rPr>
              <a:t>alt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“next”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&gt;&lt;/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button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 </a:t>
            </a:r>
            <a:r>
              <a:rPr lang="en-US" altLang="ko-KR" sz="900" i="1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&lt;!—-</a:t>
            </a:r>
            <a:r>
              <a:rPr lang="ko-KR" altLang="en-US" sz="900" i="1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화살표 </a:t>
            </a:r>
            <a:r>
              <a:rPr lang="ko-KR" altLang="en-US" sz="900" i="1" dirty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이미지</a:t>
            </a:r>
            <a:r>
              <a:rPr lang="en-US" altLang="ko-KR" sz="900" i="1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--&gt;</a:t>
            </a:r>
            <a:endParaRPr lang="en-US" altLang="ko-KR" sz="900" i="1" dirty="0">
              <a:solidFill>
                <a:srgbClr val="008080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 &lt;/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div</a:t>
            </a:r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 &lt;/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div</a:t>
            </a:r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&lt;/body&gt;</a:t>
            </a:r>
            <a:endParaRPr lang="ko-KR" altLang="en-US" sz="900" dirty="0"/>
          </a:p>
        </p:txBody>
      </p:sp>
      <p:sp>
        <p:nvSpPr>
          <p:cNvPr id="3" name="직사각형 2"/>
          <p:cNvSpPr/>
          <p:nvPr/>
        </p:nvSpPr>
        <p:spPr>
          <a:xfrm>
            <a:off x="136476" y="781287"/>
            <a:ext cx="50633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&lt;!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DOCTYPE </a:t>
            </a:r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html&gt;</a:t>
            </a:r>
          </a:p>
          <a:p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900" dirty="0" smtClean="0">
                <a:solidFill>
                  <a:srgbClr val="3F7F7F"/>
                </a:solidFill>
                <a:latin typeface="Courier New" panose="02070309020205020404" pitchFamily="49" charset="0"/>
              </a:rPr>
              <a:t>html</a:t>
            </a:r>
            <a:r>
              <a:rPr lang="en-US" altLang="ko-KR" sz="9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  <a:endParaRPr lang="en-US" altLang="ko-KR" sz="900" dirty="0">
              <a:solidFill>
                <a:srgbClr val="008080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head</a:t>
            </a:r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sz="900" dirty="0">
                <a:solidFill>
                  <a:srgbClr val="3F5FBF"/>
                </a:solidFill>
                <a:latin typeface="Courier New" panose="02070309020205020404" pitchFamily="49" charset="0"/>
              </a:rPr>
              <a:t>&lt;!--</a:t>
            </a:r>
            <a:r>
              <a:rPr lang="ko-KR" altLang="en-US" sz="900" dirty="0">
                <a:solidFill>
                  <a:srgbClr val="3F5FBF"/>
                </a:solidFill>
                <a:latin typeface="Courier New" panose="02070309020205020404" pitchFamily="49" charset="0"/>
              </a:rPr>
              <a:t>웹페이지에 대한 정보를 제공한다</a:t>
            </a:r>
            <a:r>
              <a:rPr lang="en-US" altLang="ko-KR" sz="9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.--&gt;</a:t>
            </a:r>
            <a:endParaRPr lang="en-US" altLang="ko-KR" sz="900" dirty="0">
              <a:solidFill>
                <a:srgbClr val="3F5FBF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meta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charset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"UTF-8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&lt;!-- jquery </a:t>
            </a:r>
            <a:r>
              <a:rPr lang="ko-KR" altLang="en-US" sz="900" i="1" dirty="0">
                <a:solidFill>
                  <a:srgbClr val="FF0000"/>
                </a:solidFill>
                <a:latin typeface="Courier New" panose="02070309020205020404" pitchFamily="49" charset="0"/>
              </a:rPr>
              <a:t>활용</a:t>
            </a:r>
            <a:r>
              <a:rPr lang="en-US" altLang="ko-KR" sz="900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endParaRPr lang="en-US" altLang="ko-KR" sz="900" i="1" dirty="0">
              <a:solidFill>
                <a:srgbClr val="008080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script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src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"https://ajax.googleapis.com/ajax/libs/jquery/3.5.1/jquery.min.js"</a:t>
            </a:r>
            <a:r>
              <a:rPr lang="en-US" altLang="ko-KR" sz="900" i="1" dirty="0">
                <a:solidFill>
                  <a:srgbClr val="008080"/>
                </a:solidFill>
                <a:latin typeface="Courier New" panose="02070309020205020404" pitchFamily="49" charset="0"/>
              </a:rPr>
              <a:t>&gt;&lt;/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script</a:t>
            </a:r>
            <a:r>
              <a:rPr lang="en-US" altLang="ko-KR" sz="900" i="1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&lt;!—- greensock </a:t>
            </a:r>
            <a:r>
              <a:rPr lang="ko-KR" altLang="en-US" sz="900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활용</a:t>
            </a:r>
            <a:r>
              <a:rPr lang="en-US" altLang="ko-KR" sz="900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endParaRPr lang="en-US" altLang="ko-KR" sz="900" i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script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src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"https://cdnjs.cloudflare.com/ajax/libs/gsap/3.5.1/gsap.min.js</a:t>
            </a:r>
            <a:r>
              <a:rPr lang="en-US" altLang="ko-KR" sz="900" i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&lt;/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script</a:t>
            </a:r>
            <a:r>
              <a:rPr lang="en-US" altLang="ko-KR" sz="900" i="1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altLang="ko-KR" sz="9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urier New" panose="02070309020205020404" pitchFamily="49" charset="0"/>
              </a:rPr>
              <a:t>script </a:t>
            </a:r>
            <a:r>
              <a:rPr lang="en-US" altLang="ko-KR" sz="900" dirty="0">
                <a:solidFill>
                  <a:srgbClr val="7F007F"/>
                </a:solidFill>
                <a:latin typeface="Courier New" panose="02070309020205020404" pitchFamily="49" charset="0"/>
              </a:rPr>
              <a:t>src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  <a:latin typeface="Courier New" panose="02070309020205020404" pitchFamily="49" charset="0"/>
              </a:rPr>
              <a:t>"js/control.js"</a:t>
            </a:r>
            <a:r>
              <a:rPr lang="en-US" altLang="ko-KR" sz="900" i="1" dirty="0">
                <a:solidFill>
                  <a:srgbClr val="008080"/>
                </a:solidFill>
                <a:latin typeface="Courier New" panose="02070309020205020404" pitchFamily="49" charset="0"/>
              </a:rPr>
              <a:t>&gt;&lt;/</a:t>
            </a:r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script</a:t>
            </a:r>
            <a:r>
              <a:rPr lang="en-US" altLang="ko-KR" sz="900" i="1" dirty="0">
                <a:solidFill>
                  <a:srgbClr val="008080"/>
                </a:solidFill>
                <a:latin typeface="Courier New" panose="02070309020205020404" pitchFamily="49" charset="0"/>
              </a:rPr>
              <a:t>&gt; </a:t>
            </a:r>
            <a:r>
              <a:rPr lang="en-US" altLang="ko-KR" sz="900" i="1" dirty="0">
                <a:solidFill>
                  <a:srgbClr val="FF0000"/>
                </a:solidFill>
                <a:latin typeface="Courier New" panose="02070309020205020404" pitchFamily="49" charset="0"/>
              </a:rPr>
              <a:t>&lt;!—</a:t>
            </a:r>
            <a:r>
              <a:rPr lang="ko-KR" altLang="en-US" sz="900" i="1" dirty="0">
                <a:solidFill>
                  <a:srgbClr val="FF0000"/>
                </a:solidFill>
                <a:latin typeface="Courier New" panose="02070309020205020404" pitchFamily="49" charset="0"/>
              </a:rPr>
              <a:t>스크립트 파일</a:t>
            </a:r>
            <a:r>
              <a:rPr lang="en-US" altLang="ko-KR" sz="900" i="1" dirty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</a:p>
          <a:p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179606" y="2658351"/>
            <a:ext cx="4935858" cy="1350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131389" y="670338"/>
            <a:ext cx="1910100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 startAt="2"/>
            </a:pPr>
            <a:r>
              <a:rPr lang="ko-KR" altLang="en-US" sz="1100" dirty="0" smtClean="0"/>
              <a:t>사용 할 라이브러리 적재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5132715" y="807163"/>
            <a:ext cx="375442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b="1" dirty="0">
                <a:solidFill>
                  <a:srgbClr val="073642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(){</a:t>
            </a:r>
          </a:p>
          <a:p>
            <a:r>
              <a:rPr lang="en-US" altLang="ko-KR" sz="900" b="1" dirty="0">
                <a:solidFill>
                  <a:srgbClr val="073642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var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268BD2"/>
                </a:solidFill>
                <a:latin typeface="Courier New" panose="02070309020205020404" pitchFamily="49" charset="0"/>
              </a:rPr>
              <a:t>current</a:t>
            </a:r>
            <a:r>
              <a:rPr lang="en-US" altLang="ko-KR" sz="900" b="1" dirty="0">
                <a:solidFill>
                  <a:srgbClr val="8599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b="1" dirty="0">
                <a:solidFill>
                  <a:srgbClr val="D33682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//</a:t>
            </a:r>
            <a:r>
              <a:rPr lang="ko-KR" altLang="en-US" sz="9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현재 위치</a:t>
            </a:r>
            <a:endParaRPr lang="en-US" altLang="ko-KR" sz="9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 var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268BD2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900" b="1" dirty="0">
                <a:solidFill>
                  <a:srgbClr val="8599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b="1" dirty="0">
                <a:solidFill>
                  <a:srgbClr val="D33682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    </a:t>
            </a:r>
            <a:r>
              <a:rPr lang="en-US" altLang="ko-KR" sz="9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//</a:t>
            </a:r>
            <a:r>
              <a:rPr lang="ko-KR" altLang="en-US" sz="9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이미지 개수</a:t>
            </a:r>
            <a:endParaRPr lang="ko-KR" altLang="en-US" sz="9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 var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268BD2"/>
                </a:solidFill>
                <a:latin typeface="Courier New" panose="02070309020205020404" pitchFamily="49" charset="0"/>
              </a:rPr>
              <a:t>container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//list </a:t>
            </a:r>
            <a:r>
              <a:rPr lang="ko-KR" altLang="en-US" sz="9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요소를 감싸고 있는 </a:t>
            </a:r>
            <a:r>
              <a:rPr lang="en-US" altLang="ko-KR" sz="9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ul</a:t>
            </a:r>
            <a:endParaRPr lang="en-US" altLang="ko-KR" sz="9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 var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268BD2"/>
                </a:solidFill>
                <a:latin typeface="Courier New" panose="02070309020205020404" pitchFamily="49" charset="0"/>
              </a:rPr>
              <a:t>interval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 </a:t>
            </a:r>
            <a:endParaRPr lang="en-US" altLang="ko-KR" sz="900" b="1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&lt;!–-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이미지 개수 모두 가져온다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r>
              <a:rPr lang="ko-KR" altLang="en-US" sz="900" dirty="0" smtClean="0"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 function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268BD2"/>
                </a:solidFill>
                <a:latin typeface="Courier New" panose="02070309020205020404" pitchFamily="49" charset="0"/>
              </a:rPr>
              <a:t>init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(){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container</a:t>
            </a:r>
            <a:r>
              <a:rPr lang="en-US" altLang="ko-KR" sz="900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jQuery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>
                <a:solidFill>
                  <a:srgbClr val="2AA198"/>
                </a:solidFill>
                <a:latin typeface="Courier New" panose="02070309020205020404" pitchFamily="49" charset="0"/>
              </a:rPr>
              <a:t>".slide ul"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max</a:t>
            </a:r>
            <a:r>
              <a:rPr lang="en-US" altLang="ko-KR" sz="900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container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children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().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length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ko-KR" altLang="en-US" sz="900" dirty="0">
              <a:latin typeface="Courier New" panose="02070309020205020404" pitchFamily="49" charset="0"/>
            </a:endParaRP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events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  <a:endParaRPr lang="ko-KR" altLang="en-US" sz="900" dirty="0">
              <a:latin typeface="Courier New" panose="02070309020205020404" pitchFamily="49" charset="0"/>
            </a:endParaRP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interval = setInterval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next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900" dirty="0">
                <a:solidFill>
                  <a:srgbClr val="D33682"/>
                </a:solidFill>
                <a:latin typeface="Courier New" panose="02070309020205020404" pitchFamily="49" charset="0"/>
              </a:rPr>
              <a:t>3000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&lt;!—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이미지 자동 넘김 실행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endParaRPr lang="en-US" altLang="ko-KR" sz="9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&lt;!—-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화살표 버튼 클릭 시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, 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이벤트 시작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endParaRPr lang="en-US" altLang="ko-KR" sz="9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 function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268BD2"/>
                </a:solidFill>
                <a:latin typeface="Courier New" panose="02070309020205020404" pitchFamily="49" charset="0"/>
              </a:rPr>
              <a:t>events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(){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jQuery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>
                <a:solidFill>
                  <a:srgbClr val="2AA198"/>
                </a:solidFill>
                <a:latin typeface="Courier New" panose="02070309020205020404" pitchFamily="49" charset="0"/>
              </a:rPr>
              <a:t>"button.prev"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on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>
                <a:solidFill>
                  <a:srgbClr val="2AA198"/>
                </a:solidFill>
                <a:latin typeface="Courier New" panose="02070309020205020404" pitchFamily="49" charset="0"/>
              </a:rPr>
              <a:t>"click"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prev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jQuery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>
                <a:solidFill>
                  <a:srgbClr val="2AA198"/>
                </a:solidFill>
                <a:latin typeface="Courier New" panose="02070309020205020404" pitchFamily="49" charset="0"/>
              </a:rPr>
              <a:t>"button.next"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on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>
                <a:solidFill>
                  <a:srgbClr val="2AA198"/>
                </a:solidFill>
                <a:latin typeface="Courier New" panose="02070309020205020404" pitchFamily="49" charset="0"/>
              </a:rPr>
              <a:t>"click"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next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</a:p>
          <a:p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&lt;!—-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왼쪽 버튼 클릭 시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, 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외쪽 이동 및 첫 이미지 일 때 마지막 이미지로 이동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endParaRPr lang="en-US" altLang="ko-KR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 function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268BD2"/>
                </a:solidFill>
                <a:latin typeface="Courier New" panose="02070309020205020404" pitchFamily="49" charset="0"/>
              </a:rPr>
              <a:t>prev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(e){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current</a:t>
            </a:r>
            <a:r>
              <a:rPr lang="en-US" altLang="ko-KR" sz="900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-</a:t>
            </a:r>
            <a:r>
              <a:rPr lang="en-US" altLang="ko-KR" sz="900" dirty="0">
                <a:solidFill>
                  <a:srgbClr val="859900"/>
                </a:solidFill>
                <a:latin typeface="Courier New" panose="02070309020205020404" pitchFamily="49" charset="0"/>
              </a:rPr>
              <a:t>-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900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current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dirty="0">
                <a:solidFill>
                  <a:srgbClr val="85990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dirty="0">
                <a:solidFill>
                  <a:srgbClr val="D33682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current</a:t>
            </a:r>
            <a:r>
              <a:rPr lang="en-US" altLang="ko-KR" sz="900" dirty="0">
                <a:solidFill>
                  <a:srgbClr val="8599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900" dirty="0">
                <a:solidFill>
                  <a:srgbClr val="859900"/>
                </a:solidFill>
                <a:latin typeface="Courier New" panose="02070309020205020404" pitchFamily="49" charset="0"/>
              </a:rPr>
              <a:t>-</a:t>
            </a:r>
            <a:r>
              <a:rPr lang="en-US" altLang="ko-KR" sz="900" dirty="0">
                <a:solidFill>
                  <a:srgbClr val="D33682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 animate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&lt;!—-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오른쪽 </a:t>
            </a:r>
            <a:r>
              <a:rPr lang="ko-KR" altLang="en-US" sz="900" dirty="0">
                <a:solidFill>
                  <a:srgbClr val="FF0000"/>
                </a:solidFill>
                <a:latin typeface="Courier New" panose="02070309020205020404" pitchFamily="49" charset="0"/>
              </a:rPr>
              <a:t>버튼 클릭 시</a:t>
            </a:r>
            <a:r>
              <a:rPr lang="en-US" altLang="ko-KR" sz="900" dirty="0">
                <a:solidFill>
                  <a:srgbClr val="FF0000"/>
                </a:solidFill>
                <a:latin typeface="Courier New" panose="02070309020205020404" pitchFamily="49" charset="0"/>
              </a:rPr>
              <a:t>, 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오른쪽 </a:t>
            </a:r>
            <a:r>
              <a:rPr lang="ko-KR" altLang="en-US" sz="900" dirty="0">
                <a:solidFill>
                  <a:srgbClr val="FF0000"/>
                </a:solidFill>
                <a:latin typeface="Courier New" panose="02070309020205020404" pitchFamily="49" charset="0"/>
              </a:rPr>
              <a:t>이동 및 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마지막 </a:t>
            </a:r>
            <a:r>
              <a:rPr lang="ko-KR" altLang="en-US" sz="900" dirty="0">
                <a:solidFill>
                  <a:srgbClr val="FF0000"/>
                </a:solidFill>
                <a:latin typeface="Courier New" panose="02070309020205020404" pitchFamily="49" charset="0"/>
              </a:rPr>
              <a:t>이미지 일 때 첫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sz="900" dirty="0">
                <a:solidFill>
                  <a:srgbClr val="FF0000"/>
                </a:solidFill>
                <a:latin typeface="Courier New" panose="02070309020205020404" pitchFamily="49" charset="0"/>
              </a:rPr>
              <a:t>이미지로 이동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endParaRPr lang="en-US" altLang="ko-KR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 function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268BD2"/>
                </a:solidFill>
                <a:latin typeface="Courier New" panose="02070309020205020404" pitchFamily="49" charset="0"/>
              </a:rPr>
              <a:t>next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(e){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current</a:t>
            </a:r>
            <a:r>
              <a:rPr lang="en-US" altLang="ko-KR" sz="900" dirty="0">
                <a:solidFill>
                  <a:srgbClr val="859900"/>
                </a:solidFill>
                <a:latin typeface="Courier New" panose="02070309020205020404" pitchFamily="49" charset="0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900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current</a:t>
            </a:r>
            <a:r>
              <a:rPr lang="en-US" altLang="ko-KR" sz="900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&gt;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900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-</a:t>
            </a:r>
            <a:r>
              <a:rPr lang="en-US" altLang="ko-KR" sz="900" dirty="0" smtClean="0">
                <a:solidFill>
                  <a:srgbClr val="D33682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current</a:t>
            </a:r>
            <a:r>
              <a:rPr lang="en-US" altLang="ko-KR" sz="900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dirty="0" smtClean="0">
                <a:solidFill>
                  <a:srgbClr val="D33682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animate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&lt;!—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이미지 넘김 액션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--&gt;</a:t>
            </a:r>
            <a:endParaRPr lang="en-US" altLang="ko-KR" sz="9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 function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268BD2"/>
                </a:solidFill>
                <a:latin typeface="Courier New" panose="02070309020205020404" pitchFamily="49" charset="0"/>
              </a:rPr>
              <a:t>animate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(){</a:t>
            </a:r>
          </a:p>
          <a:p>
            <a:r>
              <a:rPr lang="en-US" altLang="ko-KR" sz="900" b="1" dirty="0" smtClean="0">
                <a:solidFill>
                  <a:srgbClr val="073642"/>
                </a:solidFill>
                <a:latin typeface="Courier New" panose="02070309020205020404" pitchFamily="49" charset="0"/>
              </a:rPr>
              <a:t>   var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moveX</a:t>
            </a:r>
            <a:r>
              <a:rPr lang="en-US" altLang="ko-KR" sz="900" b="1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900" b="1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current</a:t>
            </a:r>
            <a:r>
              <a:rPr lang="en-US" altLang="ko-KR" sz="900" b="1" dirty="0" smtClean="0">
                <a:solidFill>
                  <a:srgbClr val="8599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900" b="1" dirty="0" smtClean="0">
                <a:solidFill>
                  <a:srgbClr val="D33682"/>
                </a:solidFill>
                <a:latin typeface="Courier New" panose="02070309020205020404" pitchFamily="49" charset="0"/>
              </a:rPr>
              <a:t>1200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TweenMax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to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container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900" dirty="0">
                <a:solidFill>
                  <a:srgbClr val="D33682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, {marginLeft:</a:t>
            </a:r>
            <a:r>
              <a:rPr lang="en-US" altLang="ko-KR" sz="900" dirty="0">
                <a:solidFill>
                  <a:srgbClr val="859900"/>
                </a:solidFill>
                <a:latin typeface="Courier New" panose="02070309020205020404" pitchFamily="49" charset="0"/>
              </a:rPr>
              <a:t>-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moveX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, ease: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Expo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easeOut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});</a:t>
            </a:r>
            <a:endParaRPr lang="ko-KR" altLang="en-US" sz="900" dirty="0">
              <a:latin typeface="Courier New" panose="02070309020205020404" pitchFamily="49" charset="0"/>
            </a:endParaRP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 clearInterval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interval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interval 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= setInterval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next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900" dirty="0" smtClean="0">
                <a:solidFill>
                  <a:srgbClr val="D33682"/>
                </a:solidFill>
                <a:latin typeface="Courier New" panose="02070309020205020404" pitchFamily="49" charset="0"/>
              </a:rPr>
              <a:t>3000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  jQuery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 smtClean="0">
                <a:solidFill>
                  <a:srgbClr val="268BD2"/>
                </a:solidFill>
                <a:latin typeface="Courier New" panose="02070309020205020404" pitchFamily="49" charset="0"/>
              </a:rPr>
              <a:t>document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ready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urier New" panose="02070309020205020404" pitchFamily="49" charset="0"/>
              </a:rPr>
              <a:t>init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})();</a:t>
            </a:r>
            <a:endParaRPr lang="ko-KR" altLang="en-US" sz="900" dirty="0"/>
          </a:p>
        </p:txBody>
      </p:sp>
      <p:sp>
        <p:nvSpPr>
          <p:cNvPr id="8" name="직사각형 7"/>
          <p:cNvSpPr/>
          <p:nvPr/>
        </p:nvSpPr>
        <p:spPr>
          <a:xfrm>
            <a:off x="145102" y="26005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b="1" dirty="0">
                <a:solidFill>
                  <a:srgbClr val="3F7F7F"/>
                </a:solidFill>
                <a:latin typeface="Courier New" panose="02070309020205020404" pitchFamily="49" charset="0"/>
              </a:rPr>
              <a:t>html,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3F7F7F"/>
                </a:solidFill>
                <a:latin typeface="Courier New" panose="02070309020205020404" pitchFamily="49" charset="0"/>
              </a:rPr>
              <a:t>ul,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>
                <a:solidFill>
                  <a:srgbClr val="3F7F7F"/>
                </a:solidFill>
                <a:latin typeface="Courier New" panose="02070309020205020404" pitchFamily="49" charset="0"/>
              </a:rPr>
              <a:t>li,</a:t>
            </a:r>
            <a:r>
              <a:rPr lang="en-US" altLang="ko-KR" sz="9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900" b="1" dirty="0" smtClean="0">
                <a:solidFill>
                  <a:srgbClr val="3F7F7F"/>
                </a:solidFill>
                <a:latin typeface="Courier New" panose="02070309020205020404" pitchFamily="49" charset="0"/>
              </a:rPr>
              <a:t>button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margin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padding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>
                <a:solidFill>
                  <a:srgbClr val="2A00E1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b="1" dirty="0" smtClean="0">
                <a:solidFill>
                  <a:srgbClr val="3F7F7F"/>
                </a:solidFill>
                <a:latin typeface="Courier New" panose="02070309020205020404" pitchFamily="49" charset="0"/>
              </a:rPr>
              <a:t>body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margin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padding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>
                <a:solidFill>
                  <a:srgbClr val="2A00E1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ko-KR" altLang="en-US" sz="900" dirty="0">
              <a:latin typeface="Courier New" panose="02070309020205020404" pitchFamily="49" charset="0"/>
            </a:endParaRPr>
          </a:p>
          <a:p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900" i="1" dirty="0" smtClean="0">
                <a:solidFill>
                  <a:srgbClr val="3F7F7F"/>
                </a:solidFill>
                <a:latin typeface="Courier New" panose="02070309020205020404" pitchFamily="49" charset="0"/>
              </a:rPr>
              <a:t>slide_img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display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block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border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&lt;!—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이미지 나란히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endParaRPr lang="en-US" altLang="ko-KR" sz="9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900" i="1" dirty="0" smtClean="0">
                <a:solidFill>
                  <a:srgbClr val="3F7F7F"/>
                </a:solidFill>
                <a:latin typeface="Courier New" panose="02070309020205020404" pitchFamily="49" charset="0"/>
              </a:rPr>
              <a:t>slide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width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1200px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overflow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hidden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margin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0 auto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position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relative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&lt;!—-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첫 이미지만 보이고 나머지는 숨김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--&gt;</a:t>
            </a:r>
            <a:endParaRPr lang="en-US" altLang="ko-KR" sz="9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.slide </a:t>
            </a:r>
            <a:r>
              <a:rPr lang="en-US" altLang="ko-KR" sz="900" b="1" i="1" dirty="0" smtClean="0">
                <a:solidFill>
                  <a:srgbClr val="3F7F7F"/>
                </a:solidFill>
                <a:latin typeface="Courier New" panose="02070309020205020404" pitchFamily="49" charset="0"/>
              </a:rPr>
              <a:t>ul</a:t>
            </a:r>
            <a:r>
              <a:rPr lang="en-US" altLang="ko-KR" sz="900" b="1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width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3600px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list-style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none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font-size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.slide </a:t>
            </a:r>
            <a:r>
              <a:rPr lang="en-US" altLang="ko-KR" sz="900" b="1" i="1" dirty="0">
                <a:solidFill>
                  <a:srgbClr val="3F7F7F"/>
                </a:solidFill>
                <a:latin typeface="Courier New" panose="02070309020205020404" pitchFamily="49" charset="0"/>
              </a:rPr>
              <a:t>ul </a:t>
            </a:r>
            <a:r>
              <a:rPr lang="en-US" altLang="ko-KR" sz="900" b="1" i="1" dirty="0" smtClean="0">
                <a:solidFill>
                  <a:srgbClr val="3F7F7F"/>
                </a:solidFill>
                <a:latin typeface="Courier New" panose="02070309020205020404" pitchFamily="49" charset="0"/>
              </a:rPr>
              <a:t>li</a:t>
            </a:r>
            <a:r>
              <a:rPr lang="en-US" altLang="ko-KR" sz="900" b="1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display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>
                <a:solidFill>
                  <a:srgbClr val="2A00E1"/>
                </a:solidFill>
                <a:latin typeface="Courier New" panose="02070309020205020404" pitchFamily="49" charset="0"/>
              </a:rPr>
              <a:t>inline-block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&lt;!—-</a:t>
            </a:r>
            <a:r>
              <a:rPr lang="ko-KR" altLang="en-US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화살표</a:t>
            </a:r>
            <a:r>
              <a:rPr lang="en-US" altLang="ko-KR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--&gt;</a:t>
            </a:r>
            <a:endParaRPr lang="en-US" altLang="ko-KR" sz="9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.slide </a:t>
            </a:r>
            <a:r>
              <a:rPr lang="en-US" altLang="ko-KR" sz="900" b="1" i="1" dirty="0" smtClean="0">
                <a:solidFill>
                  <a:srgbClr val="3F7F7F"/>
                </a:solidFill>
                <a:latin typeface="Courier New" panose="02070309020205020404" pitchFamily="49" charset="0"/>
              </a:rPr>
              <a:t>button.prev</a:t>
            </a:r>
            <a:r>
              <a:rPr lang="en-US" altLang="ko-KR" sz="900" b="1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position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absolute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left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top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220px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900" i="1" dirty="0">
                <a:solidFill>
                  <a:srgbClr val="3F7F7F"/>
                </a:solidFill>
                <a:latin typeface="Courier New" panose="02070309020205020404" pitchFamily="49" charset="0"/>
              </a:rPr>
              <a:t>.slide </a:t>
            </a:r>
            <a:r>
              <a:rPr lang="en-US" altLang="ko-KR" sz="900" b="1" i="1" dirty="0" smtClean="0">
                <a:solidFill>
                  <a:srgbClr val="3F7F7F"/>
                </a:solidFill>
                <a:latin typeface="Courier New" panose="02070309020205020404" pitchFamily="49" charset="0"/>
              </a:rPr>
              <a:t>button.next</a:t>
            </a:r>
            <a:r>
              <a:rPr lang="en-US" altLang="ko-KR" sz="900" b="1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position</a:t>
            </a:r>
            <a:r>
              <a:rPr lang="en-US" altLang="ko-KR" sz="9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absolute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right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sz="900" dirty="0" smtClean="0">
                <a:solidFill>
                  <a:srgbClr val="7F007F"/>
                </a:solidFill>
                <a:latin typeface="Courier New" panose="02070309020205020404" pitchFamily="49" charset="0"/>
              </a:rPr>
              <a:t>top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900" i="1" dirty="0" smtClean="0">
                <a:solidFill>
                  <a:srgbClr val="2A00E1"/>
                </a:solidFill>
                <a:latin typeface="Courier New" panose="02070309020205020404" pitchFamily="49" charset="0"/>
              </a:rPr>
              <a:t>220px</a:t>
            </a:r>
            <a:r>
              <a:rPr lang="en-US" altLang="ko-KR" sz="9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altLang="ko-K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ko-KR" altLang="en-US" sz="900" dirty="0"/>
          </a:p>
        </p:txBody>
      </p:sp>
      <p:sp>
        <p:nvSpPr>
          <p:cNvPr id="27" name="직사각형 26"/>
          <p:cNvSpPr/>
          <p:nvPr/>
        </p:nvSpPr>
        <p:spPr>
          <a:xfrm>
            <a:off x="179606" y="4009253"/>
            <a:ext cx="4935858" cy="26330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146782" y="802557"/>
            <a:ext cx="3901376" cy="5839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970143" y="653052"/>
            <a:ext cx="1914443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100" dirty="0" smtClean="0"/>
              <a:t>다이나믹 배너 스크립트</a:t>
            </a:r>
            <a:endParaRPr lang="ko-KR" alt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3821502" y="2534410"/>
            <a:ext cx="1181519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 startAt="3"/>
            </a:pPr>
            <a:r>
              <a:rPr lang="ko-KR" altLang="en-US" sz="1100" dirty="0" smtClean="0"/>
              <a:t>스타일 정의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3243533" y="6496232"/>
            <a:ext cx="178761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 startAt="4"/>
            </a:pPr>
            <a:r>
              <a:rPr lang="ko-KR" altLang="en-US" sz="1100" dirty="0" smtClean="0"/>
              <a:t>배너 및 화살표 이미지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22612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>
                <a:lumMod val="64000"/>
                <a:lumOff val="36000"/>
              </a:srgbClr>
            </a:gs>
            <a:gs pos="23000">
              <a:srgbClr val="FFC000">
                <a:lumMod val="76000"/>
                <a:lumOff val="24000"/>
              </a:srgbClr>
            </a:gs>
            <a:gs pos="69000">
              <a:srgbClr val="FFC000">
                <a:lumMod val="95000"/>
                <a:lumOff val="5000"/>
              </a:srgbClr>
            </a:gs>
            <a:gs pos="97000">
              <a:srgbClr val="FBB6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58725" y="2343691"/>
            <a:ext cx="3945623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700" spc="-113" dirty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3700" spc="-113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학년 프로젝트</a:t>
            </a:r>
            <a:endParaRPr lang="ko-KR" altLang="en-US" sz="3700" spc="-113" dirty="0">
              <a:solidFill>
                <a:srgbClr val="66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6123" y="3100326"/>
            <a:ext cx="16303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13" dirty="0" smtClean="0">
                <a:solidFill>
                  <a:srgbClr val="663300"/>
                </a:solidFill>
                <a:latin typeface="+mn-ea"/>
              </a:rPr>
              <a:t>영화 예매 시스템</a:t>
            </a:r>
            <a:endParaRPr lang="ko-KR" altLang="en-US" sz="1400" spc="-113" dirty="0">
              <a:solidFill>
                <a:srgbClr val="6633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51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1" y="958248"/>
            <a:ext cx="4458388" cy="2618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05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/>
          <p:cNvPicPr/>
          <p:nvPr/>
        </p:nvPicPr>
        <p:blipFill>
          <a:blip r:embed="rId3"/>
          <a:stretch>
            <a:fillRect/>
          </a:stretch>
        </p:blipFill>
        <p:spPr>
          <a:xfrm>
            <a:off x="179607" y="3967923"/>
            <a:ext cx="4357365" cy="251068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8585" y="981695"/>
            <a:ext cx="4450283" cy="2609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1498" y="743407"/>
            <a:ext cx="939333" cy="307777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시작 화면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78585" y="3900603"/>
            <a:ext cx="4450283" cy="2578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54953" y="6299188"/>
            <a:ext cx="2091432" cy="307777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영화 및 상세 사항 선택</a:t>
            </a:r>
            <a:endParaRPr lang="ko-KR" altLang="en-US" sz="1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4661700" y="3885748"/>
            <a:ext cx="4361306" cy="2721217"/>
            <a:chOff x="4679177" y="981694"/>
            <a:chExt cx="4361306" cy="2721217"/>
          </a:xfrm>
        </p:grpSpPr>
        <p:pic>
          <p:nvPicPr>
            <p:cNvPr id="25" name="그림 2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706088" y="1063868"/>
              <a:ext cx="4334394" cy="251261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679177" y="981694"/>
              <a:ext cx="4361306" cy="260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95962" y="3395134"/>
              <a:ext cx="944345" cy="307777"/>
            </a:xfrm>
            <a:prstGeom prst="rect">
              <a:avLst/>
            </a:prstGeom>
            <a:solidFill>
              <a:srgbClr val="EDEDED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좌석 선택</a:t>
              </a:r>
              <a:endParaRPr lang="ko-KR" altLang="en-US" sz="1400" dirty="0"/>
            </a:p>
          </p:txBody>
        </p:sp>
      </p:grpSp>
      <p:sp>
        <p:nvSpPr>
          <p:cNvPr id="7" name="타원 6"/>
          <p:cNvSpPr/>
          <p:nvPr/>
        </p:nvSpPr>
        <p:spPr>
          <a:xfrm>
            <a:off x="471470" y="3143299"/>
            <a:ext cx="486067" cy="4509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776377" y="3590919"/>
            <a:ext cx="181160" cy="5583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683479" y="6002173"/>
            <a:ext cx="845389" cy="4509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8" idx="7"/>
          </p:cNvCxnSpPr>
          <p:nvPr/>
        </p:nvCxnSpPr>
        <p:spPr>
          <a:xfrm flipV="1">
            <a:off x="4405064" y="5564039"/>
            <a:ext cx="857049" cy="504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869005" y="4695108"/>
            <a:ext cx="1843009" cy="1231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661701" y="777914"/>
            <a:ext cx="4361305" cy="3107834"/>
            <a:chOff x="4661701" y="777914"/>
            <a:chExt cx="4361305" cy="3107834"/>
          </a:xfrm>
        </p:grpSpPr>
        <p:grpSp>
          <p:nvGrpSpPr>
            <p:cNvPr id="51" name="그룹 50"/>
            <p:cNvGrpSpPr/>
            <p:nvPr/>
          </p:nvGrpSpPr>
          <p:grpSpPr>
            <a:xfrm>
              <a:off x="4661701" y="777914"/>
              <a:ext cx="4361305" cy="3107834"/>
              <a:chOff x="4661701" y="777914"/>
              <a:chExt cx="4361305" cy="3107834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4661701" y="777914"/>
                <a:ext cx="4361305" cy="2781785"/>
                <a:chOff x="4679177" y="3696822"/>
                <a:chExt cx="4361305" cy="2781785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4679177" y="3900603"/>
                  <a:ext cx="4361305" cy="2578004"/>
                  <a:chOff x="4679177" y="3900603"/>
                  <a:chExt cx="4361305" cy="2578004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0820" b="14051"/>
                  <a:stretch/>
                </p:blipFill>
                <p:spPr>
                  <a:xfrm>
                    <a:off x="4706088" y="4069879"/>
                    <a:ext cx="4334394" cy="2408727"/>
                  </a:xfrm>
                  <a:prstGeom prst="rect">
                    <a:avLst/>
                  </a:prstGeom>
                </p:spPr>
              </p:pic>
              <p:sp>
                <p:nvSpPr>
                  <p:cNvPr id="28" name="직사각형 27"/>
                  <p:cNvSpPr/>
                  <p:nvPr/>
                </p:nvSpPr>
                <p:spPr>
                  <a:xfrm>
                    <a:off x="4679177" y="3900603"/>
                    <a:ext cx="4361305" cy="257800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9" name="TextBox 28"/>
                <p:cNvSpPr txBox="1"/>
                <p:nvPr/>
              </p:nvSpPr>
              <p:spPr>
                <a:xfrm>
                  <a:off x="4900972" y="3696822"/>
                  <a:ext cx="1344776" cy="307777"/>
                </a:xfrm>
                <a:prstGeom prst="rect">
                  <a:avLst/>
                </a:prstGeom>
                <a:solidFill>
                  <a:srgbClr val="EDEDED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 smtClean="0"/>
                    <a:t>좌석 선택 완료</a:t>
                  </a:r>
                  <a:endParaRPr lang="ko-KR" altLang="en-US" sz="1400" dirty="0"/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6399974" y="2055483"/>
                <a:ext cx="274523" cy="2132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화살표 연결선 43"/>
              <p:cNvCxnSpPr>
                <a:stCxn id="22" idx="0"/>
              </p:cNvCxnSpPr>
              <p:nvPr/>
            </p:nvCxnSpPr>
            <p:spPr>
              <a:xfrm flipV="1">
                <a:off x="6842353" y="3201551"/>
                <a:ext cx="0" cy="68419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9242" y="1209587"/>
                <a:ext cx="427008" cy="118881"/>
              </a:xfrm>
              <a:prstGeom prst="rect">
                <a:avLst/>
              </a:prstGeom>
            </p:spPr>
          </p:pic>
        </p:grp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8427" y="1176848"/>
              <a:ext cx="552450" cy="203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04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6" y="266468"/>
            <a:ext cx="12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pc="-113" dirty="0" smtClean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822842"/>
              </p:ext>
            </p:extLst>
          </p:nvPr>
        </p:nvGraphicFramePr>
        <p:xfrm>
          <a:off x="715992" y="1431986"/>
          <a:ext cx="7504982" cy="3907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687"/>
                <a:gridCol w="1552755"/>
                <a:gridCol w="836762"/>
                <a:gridCol w="810883"/>
                <a:gridCol w="1613140"/>
                <a:gridCol w="1552755"/>
              </a:tblGrid>
              <a:tr h="6512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제작과정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6</a:t>
                      </a:r>
                      <a:r>
                        <a:rPr lang="ko-KR" altLang="en-US" sz="950" dirty="0" smtClean="0"/>
                        <a:t>월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512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3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4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기획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사용기술 조사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개발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디버깅</a:t>
                      </a:r>
                      <a:r>
                        <a:rPr lang="en-US" altLang="ko-KR" sz="950" dirty="0" smtClean="0"/>
                        <a:t>&amp;</a:t>
                      </a:r>
                      <a:r>
                        <a:rPr lang="ko-KR" altLang="en-US" sz="950" dirty="0" smtClean="0"/>
                        <a:t>유지보수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6980" y="1033535"/>
            <a:ext cx="250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2017.06.01~2017.6.30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5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6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="" xmlns:a16="http://schemas.microsoft.com/office/drawing/2014/main" id="{4FAD25AE-C7C6-4AB6-8E52-C3C50073448B}"/>
              </a:ext>
            </a:extLst>
          </p:cNvPr>
          <p:cNvSpPr/>
          <p:nvPr/>
        </p:nvSpPr>
        <p:spPr>
          <a:xfrm>
            <a:off x="1011984" y="1560654"/>
            <a:ext cx="6903173" cy="4207877"/>
          </a:xfrm>
          <a:prstGeom prst="round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523DDF-E08E-4A18-84A3-8517741CA384}"/>
              </a:ext>
            </a:extLst>
          </p:cNvPr>
          <p:cNvSpPr txBox="1"/>
          <p:nvPr/>
        </p:nvSpPr>
        <p:spPr>
          <a:xfrm>
            <a:off x="1820173" y="2813765"/>
            <a:ext cx="5507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ListView</a:t>
            </a: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로 영화</a:t>
            </a:r>
            <a:r>
              <a:rPr lang="en-US" altLang="ko-KR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,</a:t>
            </a: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극장</a:t>
            </a:r>
            <a:r>
              <a:rPr lang="en-US" altLang="ko-KR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,</a:t>
            </a: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시간 등 선택 화면 노출</a:t>
            </a:r>
            <a:endParaRPr lang="en-US" altLang="ko-KR" sz="2000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좌석 </a:t>
            </a:r>
            <a:r>
              <a:rPr lang="en-US" altLang="ko-KR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5x10</a:t>
            </a: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 동적 버튼 생성</a:t>
            </a:r>
            <a:endParaRPr lang="en-US" altLang="ko-KR" sz="2000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관람 인원수 만큼 좌석 예매</a:t>
            </a:r>
            <a:endParaRPr lang="ko-KR" altLang="en-US" sz="2000" dirty="0">
              <a:solidFill>
                <a:schemeClr val="accent4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9" name="Picture 2" descr="c#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87" y="564766"/>
            <a:ext cx="1991774" cy="19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378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9606" y="618208"/>
            <a:ext cx="4935858" cy="6006450"/>
            <a:chOff x="3105509" y="744306"/>
            <a:chExt cx="5824715" cy="3596477"/>
          </a:xfrm>
        </p:grpSpPr>
        <p:sp>
          <p:nvSpPr>
            <p:cNvPr id="19" name="직사각형 18"/>
            <p:cNvSpPr/>
            <p:nvPr/>
          </p:nvSpPr>
          <p:spPr>
            <a:xfrm>
              <a:off x="3105509" y="836762"/>
              <a:ext cx="5824715" cy="3504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15877" y="744306"/>
              <a:ext cx="3242436" cy="1658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ea"/>
                <a:buAutoNum type="circleNumDbPlain"/>
              </a:pPr>
              <a:r>
                <a:rPr lang="ko-KR" altLang="en-US" sz="1200" dirty="0" smtClean="0"/>
                <a:t>영화 </a:t>
              </a:r>
              <a:r>
                <a:rPr lang="en-US" altLang="ko-KR" sz="1200" dirty="0" smtClean="0"/>
                <a:t>&amp;</a:t>
              </a:r>
              <a:r>
                <a:rPr lang="ko-KR" altLang="en-US" sz="1200" dirty="0" smtClean="0"/>
                <a:t>상세 사항 선택 </a:t>
              </a:r>
              <a:r>
                <a:rPr lang="en-US" altLang="ko-KR" sz="1200" dirty="0" smtClean="0"/>
                <a:t>ListView </a:t>
              </a:r>
              <a:r>
                <a:rPr lang="ko-KR" altLang="en-US" sz="1200" dirty="0" smtClean="0"/>
                <a:t>소스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3729" y="805090"/>
            <a:ext cx="5053189" cy="5851865"/>
            <a:chOff x="-1924442" y="-2340206"/>
            <a:chExt cx="5635282" cy="5851865"/>
          </a:xfrm>
        </p:grpSpPr>
        <p:sp>
          <p:nvSpPr>
            <p:cNvPr id="4" name="직사각형 3"/>
            <p:cNvSpPr/>
            <p:nvPr/>
          </p:nvSpPr>
          <p:spPr>
            <a:xfrm>
              <a:off x="-1924442" y="-2340206"/>
              <a:ext cx="5635282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private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CreateMyListView()</a:t>
              </a:r>
            </a:p>
            <a:p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생성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 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ListView();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listView1.Bounds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Rectangle(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Point(10, 10),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Size(400, 200));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설정한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view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상세 노출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listView1.View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View.Details;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항목 수정 가능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listView1.LabelEdit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열 재배열 가능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listView1.AllowColumnReorder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체크박스 노출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listView1.CheckBoxes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항목 선택 시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하위 및 항목으로 선택 가능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listView1.FullRowSelect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격자선 노출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listView1.GridLines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5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개 항목 및 하위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2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항목 생성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ListViewItem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item1 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ListViewItem(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미이라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체크박스 선택 상태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item1.Checked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item1.SubItems.Add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액션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환타지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item1.SubItems.Add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"15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세 이상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ListViewItem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item2 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ListViewItem(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악녀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item2.SubItems.Add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액션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item2.SubItems.Add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청소년 관람불가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-1914822" y="1757333"/>
              <a:ext cx="558991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//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열 헤더 설정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-2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폭은 자동 크기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listView1.Columns.Add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제목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-2, HorizontalAlignment.Left);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listView1.Columns.Add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장르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-2, HorizontalAlignment.Left);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listView1.Columns.Add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나이 제한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-2, HorizontalAlignment.Left);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각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listviewitem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항목 생성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listView1.Items.AddRange(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ListViewItem[] { item1, item2, item3, item4, item5 });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제어 컬렉션에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listview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추가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this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.Controls.Add(listView1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sz="9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192115" y="618208"/>
            <a:ext cx="3805236" cy="6006450"/>
            <a:chOff x="3105509" y="744306"/>
            <a:chExt cx="4490489" cy="3596477"/>
          </a:xfrm>
        </p:grpSpPr>
        <p:sp>
          <p:nvSpPr>
            <p:cNvPr id="31" name="직사각형 30"/>
            <p:cNvSpPr/>
            <p:nvPr/>
          </p:nvSpPr>
          <p:spPr>
            <a:xfrm>
              <a:off x="3105509" y="836762"/>
              <a:ext cx="4490489" cy="3504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15877" y="744306"/>
              <a:ext cx="2152527" cy="1658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ea"/>
                <a:buAutoNum type="circleNumDbPlain" startAt="2"/>
              </a:pPr>
              <a:r>
                <a:rPr lang="ko-KR" altLang="en-US" sz="1200" dirty="0" smtClean="0"/>
                <a:t>제목</a:t>
              </a:r>
              <a:r>
                <a:rPr lang="en-US" altLang="ko-KR" sz="1200" dirty="0" smtClean="0"/>
                <a:t>&amp; </a:t>
              </a:r>
              <a:r>
                <a:rPr lang="ko-KR" altLang="en-US" sz="1200" dirty="0" smtClean="0"/>
                <a:t>세부 </a:t>
              </a:r>
              <a:r>
                <a:rPr lang="en-US" altLang="ko-KR" sz="1200" dirty="0" smtClean="0"/>
                <a:t>Text </a:t>
              </a:r>
              <a:r>
                <a:rPr lang="ko-KR" altLang="en-US" sz="1200" dirty="0" smtClean="0"/>
                <a:t>전달</a:t>
              </a:r>
              <a:endParaRPr lang="ko-KR" altLang="en-US" sz="12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150209" y="805090"/>
            <a:ext cx="384714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영화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세부 항목 선택 후 완료 버튼 클릭 시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좌석 선택 화면에 영화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세부 항목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button1_Click(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sender, EventArgs e)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Form4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frm4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Form4();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제목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listView1.Columns.Count; i++){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(listView1.Items[i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].Checked)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frm4.label10.Text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영화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"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.listView1.Items[i].SubItems[0].Text;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극장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 =0; j&lt;listView2.Columns.Count; j++)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(listView2.Items[j].Checked)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frm4.label11.Text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극장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"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.listView2.Items[j].SubItems[0].Text;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날짜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 = 0; p &lt; listView4.Columns.Count; p++){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(listView4.Items[p].Checked)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frm4.label12.Text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날짜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:"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.listView4.Items[p].SubItems[0].Text;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시간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q = 0; q &lt; listView3.Columns.Count; q++)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(listView3.Items[q].Checked)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frm4.label12.Text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시간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:"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.listView3.Items[q].SubItems[0].Text;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frm4.ShowDialog();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75310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9606" y="551170"/>
            <a:ext cx="4642560" cy="2421634"/>
            <a:chOff x="3105509" y="861196"/>
            <a:chExt cx="5824715" cy="2816436"/>
          </a:xfrm>
        </p:grpSpPr>
        <p:sp>
          <p:nvSpPr>
            <p:cNvPr id="19" name="직사각형 18"/>
            <p:cNvSpPr/>
            <p:nvPr/>
          </p:nvSpPr>
          <p:spPr>
            <a:xfrm>
              <a:off x="3105509" y="1087640"/>
              <a:ext cx="5824715" cy="2589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63509" y="861196"/>
              <a:ext cx="1847654" cy="32215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ea"/>
                <a:buAutoNum type="circleNumDbPlain"/>
              </a:pPr>
              <a:r>
                <a:rPr lang="ko-KR" altLang="en-US" sz="1200" dirty="0" smtClean="0"/>
                <a:t>버튼 동적 생성</a:t>
              </a:r>
              <a:endParaRPr lang="ko-KR" altLang="en-US" sz="12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3185" y="574550"/>
            <a:ext cx="4048285" cy="6188599"/>
            <a:chOff x="3105509" y="744306"/>
            <a:chExt cx="4490489" cy="3596477"/>
          </a:xfrm>
        </p:grpSpPr>
        <p:sp>
          <p:nvSpPr>
            <p:cNvPr id="31" name="직사각형 30"/>
            <p:cNvSpPr/>
            <p:nvPr/>
          </p:nvSpPr>
          <p:spPr>
            <a:xfrm>
              <a:off x="3105509" y="836762"/>
              <a:ext cx="4490489" cy="3504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72596" y="744306"/>
              <a:ext cx="1199000" cy="1609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ea"/>
                <a:buAutoNum type="circleNumDbPlain" startAt="2"/>
              </a:pPr>
              <a:r>
                <a:rPr lang="ko-KR" altLang="en-US" sz="1200" dirty="0" smtClean="0"/>
                <a:t>좌석 선택</a:t>
              </a:r>
              <a:endParaRPr lang="ko-KR" altLang="en-US" sz="12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9604" y="736978"/>
            <a:ext cx="4659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코드로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Button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생성해서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Size, Location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설정하고 이벤트 함수를 생성해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띄운다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BtnC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nn-NO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50; i</a:t>
            </a:r>
            <a:r>
              <a:rPr lang="nn-NO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btn[i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Button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btn[i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].Text = i.ToString();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btn[i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].Name 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"Button"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i.ToString();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btn[i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].Size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Size(btn_w, btn_h);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btn[i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].Location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Point(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/*x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좌표*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margin_x + (i % 10) * (btn_w + btn_s),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/*y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좌표*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margin_y + (i / 10) * (btn_h + btn_s));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btn[i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].Click += btn_Click;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btn.Click +=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이라고 쓴 후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누르면 이벤트함수가 자동 생성됨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클릭했을 때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Btn_Click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같이 실행하라는 의미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Controls.Add(btn[i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btn[i]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화면에 추가함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3" name="직사각형 2"/>
          <p:cNvSpPr/>
          <p:nvPr/>
        </p:nvSpPr>
        <p:spPr>
          <a:xfrm>
            <a:off x="4923184" y="745872"/>
            <a:ext cx="4048286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좌석 선택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btn_Click(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sender, EventArgs 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++;</a:t>
            </a:r>
          </a:p>
          <a:p>
            <a:r>
              <a:rPr lang="fr-FR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int</a:t>
            </a:r>
            <a:r>
              <a:rPr lang="fr-FR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 = Int32.Parse(textBox1.Text) + Int32.Parse(textBox2.Text) + Int32.Parse(textBox3.Text);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btn_c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sender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Button;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(Int32.Parse(textBox1.Text) == 0 &amp;&amp; Int32.Parse(textBox2.Text) == 0 &amp;&amp; Int32.Parse(textBox3.Text) == 0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MessageBox.Show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인원수를 선택해주세요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else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인원수만큼 좌석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</a:t>
            </a:r>
            <a:endParaRPr lang="en-US" altLang="ko-KR" sz="900" dirty="0" smtClean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(count &lt;= num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nn-NO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nn-NO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19; i</a:t>
            </a:r>
            <a:r>
              <a:rPr lang="nn-NO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</a:t>
            </a:r>
          </a:p>
          <a:p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nn-NO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(btn_c.Name == btn[i].Name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btn_c.BackColor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System.Drawing.Color.Green;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nn-NO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19; i &lt; 50; i</a:t>
            </a:r>
            <a:r>
              <a:rPr lang="nn-NO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</a:t>
            </a:r>
          </a:p>
          <a:p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nn-NO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(btn_c.Name == btn[i].Name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btn_c.BackColor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System.Drawing.Color.Red;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MessageBox.Show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인원수 초과입니다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결제 해주세요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 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24" name="직사각형 23"/>
          <p:cNvSpPr/>
          <p:nvPr/>
        </p:nvSpPr>
        <p:spPr>
          <a:xfrm>
            <a:off x="179606" y="3045303"/>
            <a:ext cx="4642560" cy="3719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583027" y="3004561"/>
            <a:ext cx="113868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 startAt="3"/>
            </a:pPr>
            <a:r>
              <a:rPr lang="ko-KR" altLang="en-US" sz="1200" dirty="0" smtClean="0"/>
              <a:t>좌석 결제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159994" y="3024560"/>
            <a:ext cx="476319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좌석 결제 버튼 클릭 이벤트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button1_Click_1(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sender, EventArgs 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19; i++)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스크린 앞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좌석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(btn_c.Name == btn[i].Name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(Int32.Parse(textBox1.Text) != 0 || Int32.Parse(textBox2.Text) != 0 || Int32.Parse(textBox3.Text) != 0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결제 금액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추산</a:t>
            </a:r>
            <a:endParaRPr lang="en-US" altLang="ko-KR" sz="900" dirty="0" smtClean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price = (Int32.Parse(textBox1.Text) * 7000) + (Int32.Parse(textBox2.Text) * 5000) + (Int32.Parse(textBox3.Text) * 3000);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frm7.textBox1.Text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price.ToString();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결제 금액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frm7.ShowDialog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결제 창 오픈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19; i &lt; 50; i++)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스크린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뒷좌석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(btn_c.Name == btn[i].Name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(Int32.Parse(textBox1.Text) != 0 || Int32.Parse(textBox2.Text) != 0 || Int32.Parse(textBox3.Text) != 0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결제 금액 추산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price = (Int32.Parse(textBox1.Text) * 10000) + (Int32.Parse(textBox2.Text) * 8000) + (Int32.Parse(textBox3.Text) * 5000);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frm7.textBox1.Text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price.ToString();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결제 금액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frm7.ShowDialog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결제 창 오픈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413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613385" y="1165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FBB609"/>
                </a:solidFill>
              </a:rPr>
              <a:t>목차</a:t>
            </a:r>
            <a:endParaRPr lang="ko-KR" altLang="en-US" b="1" dirty="0">
              <a:solidFill>
                <a:srgbClr val="FBB609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602725" y="1071709"/>
            <a:ext cx="139341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1822748" y="2422792"/>
            <a:ext cx="7841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01 -04.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1808460" y="2681946"/>
            <a:ext cx="179408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1 - 4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학년 프로젝트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686518" y="2422792"/>
            <a:ext cx="0" cy="1880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6"/>
          <p:cNvSpPr txBox="1">
            <a:spLocks noChangeArrowheads="1"/>
          </p:cNvSpPr>
          <p:nvPr/>
        </p:nvSpPr>
        <p:spPr bwMode="auto">
          <a:xfrm>
            <a:off x="1839190" y="2955225"/>
            <a:ext cx="2448272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rIns="0" anchor="ctr">
            <a:spAutoFit/>
          </a:bodyPr>
          <a:lstStyle/>
          <a:p>
            <a:pPr>
              <a:defRPr/>
            </a:pP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01-1.</a:t>
            </a:r>
          </a:p>
          <a:p>
            <a:pPr>
              <a:defRPr/>
            </a:pP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프로젝트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  <a:p>
            <a:pPr>
              <a:defRPr/>
            </a:pP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01-2. </a:t>
            </a:r>
          </a:p>
          <a:p>
            <a:pPr>
              <a:defRPr/>
            </a:pP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개발 기간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  <a:p>
            <a:pPr>
              <a:defRPr/>
            </a:pP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01-3. </a:t>
            </a:r>
          </a:p>
          <a:p>
            <a:pPr>
              <a:defRPr/>
            </a:pP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기능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  <a:p>
            <a:pPr>
              <a:defRPr/>
            </a:pP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01-4. </a:t>
            </a:r>
          </a:p>
          <a:p>
            <a:pPr>
              <a:defRPr/>
            </a:pP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주요 소스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  <a:p>
            <a:pPr>
              <a:defRPr/>
            </a:pP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</p:txBody>
      </p:sp>
      <p:sp>
        <p:nvSpPr>
          <p:cNvPr id="57" name="Text Box 16"/>
          <p:cNvSpPr txBox="1">
            <a:spLocks noChangeArrowheads="1"/>
          </p:cNvSpPr>
          <p:nvPr/>
        </p:nvSpPr>
        <p:spPr bwMode="auto">
          <a:xfrm>
            <a:off x="5701826" y="2422792"/>
            <a:ext cx="7841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05 -06.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 Box 16"/>
          <p:cNvSpPr txBox="1">
            <a:spLocks noChangeArrowheads="1"/>
          </p:cNvSpPr>
          <p:nvPr/>
        </p:nvSpPr>
        <p:spPr bwMode="auto">
          <a:xfrm>
            <a:off x="5687538" y="2681946"/>
            <a:ext cx="235673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외부 프로젝트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니땅내땅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던전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59" name="Text Box 26"/>
          <p:cNvSpPr txBox="1">
            <a:spLocks noChangeArrowheads="1"/>
          </p:cNvSpPr>
          <p:nvPr/>
        </p:nvSpPr>
        <p:spPr bwMode="auto">
          <a:xfrm>
            <a:off x="5718268" y="2955227"/>
            <a:ext cx="2448272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rIns="0" anchor="ctr">
            <a:spAutoFit/>
          </a:bodyPr>
          <a:lstStyle/>
          <a:p>
            <a:pPr>
              <a:defRPr/>
            </a:pP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05-1.</a:t>
            </a:r>
          </a:p>
          <a:p>
            <a:pPr>
              <a:defRPr/>
            </a:pP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프로젝트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  <a:p>
            <a:pPr>
              <a:defRPr/>
            </a:pP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05-2. </a:t>
            </a:r>
          </a:p>
          <a:p>
            <a:pPr>
              <a:defRPr/>
            </a:pP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개발 기간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  <a:p>
            <a:pPr>
              <a:defRPr/>
            </a:pP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05-3. </a:t>
            </a:r>
          </a:p>
          <a:p>
            <a:pPr>
              <a:defRPr/>
            </a:pP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기능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  <a:p>
            <a:pPr>
              <a:defRPr/>
            </a:pP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05-4. </a:t>
            </a:r>
          </a:p>
          <a:p>
            <a:pPr>
              <a:defRPr/>
            </a:pP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rinda" pitchFamily="2" charset="0"/>
              </a:rPr>
              <a:t>주요 소스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  <a:p>
            <a:pPr>
              <a:defRPr/>
            </a:pPr>
            <a:endParaRPr lang="en-US" altLang="ko-KR" sz="1000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rinda" pitchFamily="2" charset="0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1808460" y="2422792"/>
            <a:ext cx="0" cy="1880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2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>
                <a:lumMod val="64000"/>
                <a:lumOff val="36000"/>
              </a:srgbClr>
            </a:gs>
            <a:gs pos="23000">
              <a:srgbClr val="FFC000">
                <a:lumMod val="76000"/>
                <a:lumOff val="24000"/>
              </a:srgbClr>
            </a:gs>
            <a:gs pos="69000">
              <a:srgbClr val="FFC000">
                <a:lumMod val="95000"/>
                <a:lumOff val="5000"/>
              </a:srgbClr>
            </a:gs>
            <a:gs pos="97000">
              <a:srgbClr val="FBB6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58725" y="2343691"/>
            <a:ext cx="3945623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700" spc="-113" dirty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3700" spc="-113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학년 프로젝트</a:t>
            </a:r>
            <a:endParaRPr lang="ko-KR" altLang="en-US" sz="3700" spc="-113" dirty="0">
              <a:solidFill>
                <a:srgbClr val="66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9253" y="3290104"/>
            <a:ext cx="542006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13" dirty="0" smtClean="0">
                <a:solidFill>
                  <a:srgbClr val="663300"/>
                </a:solidFill>
                <a:latin typeface="+mn-ea"/>
              </a:rPr>
              <a:t>카메라와 산수 교육용 블록을 이용한 아동용 수학교육 애플리케이션</a:t>
            </a:r>
            <a:endParaRPr lang="ko-KR" altLang="en-US" sz="1400" spc="-113" dirty="0">
              <a:solidFill>
                <a:srgbClr val="6633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2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6" y="266468"/>
            <a:ext cx="12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pc="-113" dirty="0" smtClean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55939" y="747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3602592" descr="EMB000049642a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8" y="1316600"/>
            <a:ext cx="353683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13603872" descr="EMB000049642a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19" y="1318187"/>
            <a:ext cx="3811327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79607" y="883154"/>
            <a:ext cx="4323382" cy="4939676"/>
            <a:chOff x="3105509" y="626590"/>
            <a:chExt cx="4295955" cy="5273879"/>
          </a:xfrm>
        </p:grpSpPr>
        <p:sp>
          <p:nvSpPr>
            <p:cNvPr id="11" name="직사각형 10"/>
            <p:cNvSpPr/>
            <p:nvPr/>
          </p:nvSpPr>
          <p:spPr>
            <a:xfrm>
              <a:off x="3105509" y="836763"/>
              <a:ext cx="4295955" cy="5063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54271" y="626590"/>
              <a:ext cx="1155748" cy="39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덧셈 연산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502989" y="883154"/>
            <a:ext cx="4513162" cy="4939676"/>
            <a:chOff x="3105509" y="626590"/>
            <a:chExt cx="4295955" cy="5273879"/>
          </a:xfrm>
        </p:grpSpPr>
        <p:sp>
          <p:nvSpPr>
            <p:cNvPr id="14" name="직사각형 13"/>
            <p:cNvSpPr/>
            <p:nvPr/>
          </p:nvSpPr>
          <p:spPr>
            <a:xfrm>
              <a:off x="3105509" y="836763"/>
              <a:ext cx="4295955" cy="5063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22611" y="626590"/>
              <a:ext cx="1562417" cy="39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우선순위 연산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977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6" y="266468"/>
            <a:ext cx="12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pc="-113" dirty="0" smtClean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975356"/>
              </p:ext>
            </p:extLst>
          </p:nvPr>
        </p:nvGraphicFramePr>
        <p:xfrm>
          <a:off x="379566" y="1495200"/>
          <a:ext cx="8195095" cy="3843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609"/>
                <a:gridCol w="534174"/>
                <a:gridCol w="630392"/>
                <a:gridCol w="630392"/>
                <a:gridCol w="630392"/>
                <a:gridCol w="630392"/>
                <a:gridCol w="630392"/>
                <a:gridCol w="630392"/>
                <a:gridCol w="630392"/>
                <a:gridCol w="630392"/>
                <a:gridCol w="630392"/>
                <a:gridCol w="630392"/>
                <a:gridCol w="630392"/>
              </a:tblGrid>
              <a:tr h="3230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제작과정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9</a:t>
                      </a:r>
                      <a:r>
                        <a:rPr lang="ko-KR" altLang="en-US" sz="950" dirty="0" smtClean="0"/>
                        <a:t>월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10</a:t>
                      </a:r>
                      <a:r>
                        <a:rPr lang="ko-KR" altLang="en-US" sz="950" dirty="0" smtClean="0"/>
                        <a:t>월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11</a:t>
                      </a:r>
                      <a:r>
                        <a:rPr lang="ko-KR" altLang="en-US" sz="950" dirty="0" smtClean="0"/>
                        <a:t>월</a:t>
                      </a:r>
                      <a:endParaRPr lang="en-US" altLang="ko-KR" sz="950" dirty="0" smtClean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3071">
                <a:tc vMerge="1">
                  <a:txBody>
                    <a:bodyPr/>
                    <a:lstStyle/>
                    <a:p>
                      <a:pPr latinLnBrk="1"/>
                      <a:endParaRPr lang="ko-KR" altLang="en-US" sz="9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3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4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3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4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3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4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23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기획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</a:tr>
              <a:tr h="331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사용기술 조사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</a:tr>
              <a:tr h="331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학습파일 생성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</a:tr>
              <a:tr h="331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OpenCV </a:t>
                      </a:r>
                      <a:r>
                        <a:rPr lang="ko-KR" altLang="en-US" sz="950" dirty="0" smtClean="0"/>
                        <a:t>연동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</a:tr>
              <a:tr h="331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핵심 알고리즘 개발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</a:tr>
              <a:tr h="323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디버깅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</a:tr>
              <a:tr h="323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테스트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</a:tr>
              <a:tr h="323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논문작성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31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논문발표준비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9566" y="1033535"/>
            <a:ext cx="337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2018.09.03~2018.11.30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343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6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pc="-113" dirty="0" smtClean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94731" y="1077470"/>
            <a:ext cx="6903173" cy="4713627"/>
            <a:chOff x="2021274" y="1638187"/>
            <a:chExt cx="6903173" cy="4713627"/>
          </a:xfrm>
        </p:grpSpPr>
        <p:sp>
          <p:nvSpPr>
            <p:cNvPr id="15" name="사각형: 둥근 모서리 2">
              <a:extLst>
                <a:ext uri="{FF2B5EF4-FFF2-40B4-BE49-F238E27FC236}">
                  <a16:creationId xmlns="" xmlns:a16="http://schemas.microsoft.com/office/drawing/2014/main" id="{4FAD25AE-C7C6-4AB6-8E52-C3C50073448B}"/>
                </a:ext>
              </a:extLst>
            </p:cNvPr>
            <p:cNvSpPr/>
            <p:nvPr/>
          </p:nvSpPr>
          <p:spPr>
            <a:xfrm>
              <a:off x="2021274" y="2143937"/>
              <a:ext cx="6903173" cy="4207877"/>
            </a:xfrm>
            <a:prstGeom prst="round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16" name="그래픽 11">
              <a:extLst>
                <a:ext uri="{FF2B5EF4-FFF2-40B4-BE49-F238E27FC236}">
                  <a16:creationId xmlns="" xmlns:a16="http://schemas.microsoft.com/office/drawing/2014/main" id="{4B81A967-E667-45CE-9D2D-C8EA759C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7858" y="1638187"/>
              <a:ext cx="1654913" cy="16549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35523DDF-E08E-4A18-84A3-8517741CA384}"/>
                </a:ext>
              </a:extLst>
            </p:cNvPr>
            <p:cNvSpPr txBox="1"/>
            <p:nvPr/>
          </p:nvSpPr>
          <p:spPr>
            <a:xfrm>
              <a:off x="4029354" y="2281605"/>
              <a:ext cx="42002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어플리케이션 구현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+mn-ea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카메라 연동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+mn-ea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촬영된 수학문제 계산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449286" y="4247875"/>
              <a:ext cx="2890157" cy="191044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85508269-D2C0-4E64-A0C9-4D31BF535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712" y="3590430"/>
              <a:ext cx="2304118" cy="16549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D6EBABD-C7AC-436C-B981-19D89CACB46D}"/>
                </a:ext>
              </a:extLst>
            </p:cNvPr>
            <p:cNvSpPr txBox="1"/>
            <p:nvPr/>
          </p:nvSpPr>
          <p:spPr>
            <a:xfrm>
              <a:off x="2724189" y="5062764"/>
              <a:ext cx="19457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문자</a:t>
              </a:r>
              <a:r>
                <a:rPr lang="en-US" altLang="ko-KR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인식</a:t>
              </a:r>
              <a:endParaRPr lang="en-US" altLang="ko-KR" dirty="0">
                <a:solidFill>
                  <a:schemeClr val="accent4">
                    <a:lumMod val="25000"/>
                  </a:schemeClr>
                </a:solidFill>
                <a:latin typeface="+mn-ea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OCR</a:t>
              </a:r>
              <a:r>
                <a:rPr lang="ko-KR" altLang="en-US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 학습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854173" y="4247875"/>
              <a:ext cx="2890157" cy="191044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C50F0C6B-67E9-4AE1-BA83-86D5E5BA8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85" y="3759253"/>
              <a:ext cx="1307111" cy="112299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0F90F0D2-8352-4A6C-87D3-FA2A4A61A980}"/>
                </a:ext>
              </a:extLst>
            </p:cNvPr>
            <p:cNvSpPr txBox="1"/>
            <p:nvPr/>
          </p:nvSpPr>
          <p:spPr>
            <a:xfrm>
              <a:off x="6279095" y="5062764"/>
              <a:ext cx="18284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흑백 전환</a:t>
              </a:r>
              <a:endParaRPr lang="en-US" altLang="ko-KR" dirty="0">
                <a:solidFill>
                  <a:schemeClr val="accent4">
                    <a:lumMod val="25000"/>
                  </a:schemeClr>
                </a:solidFill>
                <a:latin typeface="+mn-ea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ROI</a:t>
              </a:r>
              <a:r>
                <a:rPr lang="ko-KR" altLang="en-US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영역 처리</a:t>
              </a:r>
              <a:endParaRPr lang="en-US" altLang="ko-KR" dirty="0">
                <a:solidFill>
                  <a:schemeClr val="accent4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5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983" y="811540"/>
            <a:ext cx="4431984" cy="1901613"/>
            <a:chOff x="0" y="4767974"/>
            <a:chExt cx="4431984" cy="1901613"/>
          </a:xfrm>
        </p:grpSpPr>
        <p:grpSp>
          <p:nvGrpSpPr>
            <p:cNvPr id="23" name="그룹 22"/>
            <p:cNvGrpSpPr/>
            <p:nvPr/>
          </p:nvGrpSpPr>
          <p:grpSpPr>
            <a:xfrm>
              <a:off x="31878" y="4767974"/>
              <a:ext cx="4400106" cy="1901613"/>
              <a:chOff x="3105509" y="1619261"/>
              <a:chExt cx="4439372" cy="347481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105509" y="1860856"/>
                <a:ext cx="4439372" cy="32332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983580" y="1619261"/>
                <a:ext cx="1484981" cy="5061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+mj-ea"/>
                  <a:buAutoNum type="circleNumDbPlain"/>
                </a:pPr>
                <a:r>
                  <a:rPr lang="en-US" altLang="ko-KR" sz="1200" dirty="0" smtClean="0"/>
                  <a:t>app/build.gradle</a:t>
                </a:r>
                <a:endParaRPr lang="ko-KR" altLang="en-US" sz="1200" dirty="0"/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0" y="5473811"/>
              <a:ext cx="409322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rgbClr val="008000"/>
                  </a:solidFill>
                </a:rPr>
                <a:t>// Android </a:t>
              </a:r>
              <a:r>
                <a:rPr lang="ko-KR" altLang="en-US" sz="1050" dirty="0" smtClean="0">
                  <a:solidFill>
                    <a:srgbClr val="008000"/>
                  </a:solidFill>
                </a:rPr>
                <a:t>상에서 </a:t>
              </a:r>
              <a:r>
                <a:rPr lang="en-US" altLang="ko-KR" sz="1050" dirty="0" smtClean="0">
                  <a:solidFill>
                    <a:srgbClr val="008000"/>
                  </a:solidFill>
                </a:rPr>
                <a:t>Tesseract Tools </a:t>
              </a:r>
              <a:r>
                <a:rPr lang="ko-KR" altLang="en-US" sz="1050" dirty="0" smtClean="0">
                  <a:solidFill>
                    <a:srgbClr val="008000"/>
                  </a:solidFill>
                </a:rPr>
                <a:t>사용하기 위한 설정</a:t>
              </a:r>
              <a:endParaRPr lang="en-US" altLang="ko-KR" sz="1050" dirty="0" smtClean="0">
                <a:solidFill>
                  <a:srgbClr val="008000"/>
                </a:solidFill>
              </a:endParaRPr>
            </a:p>
            <a:p>
              <a:r>
                <a:rPr lang="en-US" altLang="ko-KR" sz="1050" dirty="0" smtClean="0"/>
                <a:t>dependencies {</a:t>
              </a:r>
            </a:p>
            <a:p>
              <a:r>
                <a:rPr lang="en-US" altLang="ko-KR" sz="1050" dirty="0"/>
                <a:t>	</a:t>
              </a:r>
              <a:r>
                <a:rPr lang="en-US" altLang="ko-KR" sz="1050" dirty="0" smtClean="0"/>
                <a:t>compile </a:t>
              </a:r>
              <a:r>
                <a:rPr lang="en-US" altLang="ko-KR" sz="1050" dirty="0" smtClean="0">
                  <a:solidFill>
                    <a:srgbClr val="008000"/>
                  </a:solidFill>
                </a:rPr>
                <a:t>‘com.rmtheis : tess-two:6.3.0’</a:t>
              </a:r>
            </a:p>
            <a:p>
              <a:r>
                <a:rPr lang="en-US" altLang="ko-KR" sz="1050" dirty="0"/>
                <a:t>}</a:t>
              </a:r>
              <a:endParaRPr lang="ko-KR" altLang="en-US" sz="105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9293" y="2727681"/>
            <a:ext cx="4744046" cy="3991986"/>
            <a:chOff x="32373" y="801866"/>
            <a:chExt cx="4744046" cy="3991986"/>
          </a:xfrm>
        </p:grpSpPr>
        <p:grpSp>
          <p:nvGrpSpPr>
            <p:cNvPr id="16" name="그룹 15"/>
            <p:cNvGrpSpPr/>
            <p:nvPr/>
          </p:nvGrpSpPr>
          <p:grpSpPr>
            <a:xfrm>
              <a:off x="37974" y="801866"/>
              <a:ext cx="4394009" cy="3942657"/>
              <a:chOff x="3029629" y="1834945"/>
              <a:chExt cx="4515252" cy="3590957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3029629" y="1961009"/>
                <a:ext cx="4515252" cy="34648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820119" y="1834945"/>
                <a:ext cx="1620019" cy="25229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+mj-ea"/>
                  <a:buAutoNum type="circleNumDbPlain" startAt="2"/>
                </a:pPr>
                <a:r>
                  <a:rPr lang="en-US" altLang="ko-KR" sz="1200" dirty="0" smtClean="0"/>
                  <a:t>Class MainActivity</a:t>
                </a:r>
                <a:endParaRPr lang="ko-KR" altLang="en-US" sz="1200" dirty="0"/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32373" y="962034"/>
              <a:ext cx="4744046" cy="38318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private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ACTIVITY_REQUEST_CODE = 1;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다른 액티비티 띄우기 위한 요청코드</a:t>
              </a: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static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TessBaseAPI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sTess;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//Tesseract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사용을 위한 클래스 객체 생성</a:t>
              </a: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@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Override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protected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onCreate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Bundle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savedInstanceState) {</a:t>
              </a:r>
            </a:p>
            <a:p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super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.onCreate(savedInstanceState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setContentView(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.layout.activity_main);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뷰 선언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mBtnCameraView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(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Button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findViewById(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.id.btn_camera);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mEditOcrResult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(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EditText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findViewById(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.id.edit_ocrresult);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sTess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TessBaseAPI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();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Tesseract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인식 언어를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ttes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설정 및 초기화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lang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"ttes"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datapath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getFilesDir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 + 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"/tesseract"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(checkFile(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File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(datapath+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"/tessdata"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))){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sTess.init(datapath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lang);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mBtnCameraView.setOnClickListener(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View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OnClickListener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 {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@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Override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onClick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View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v) {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버튼 클릭 시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Camera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화면 띄우기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Intent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mIttCamera 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Intent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MainActivity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this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CameraView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.class);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startActivityForResult(mIttCamera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ACTIVITY_REQUEST_CODE);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새로운 액티비티 띄우기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});</a:t>
              </a:r>
            </a:p>
            <a:p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sz="9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500143" y="801484"/>
            <a:ext cx="4896552" cy="6196706"/>
            <a:chOff x="37567" y="773824"/>
            <a:chExt cx="4813540" cy="6196706"/>
          </a:xfrm>
        </p:grpSpPr>
        <p:sp>
          <p:nvSpPr>
            <p:cNvPr id="28" name="직사각형 27"/>
            <p:cNvSpPr/>
            <p:nvPr/>
          </p:nvSpPr>
          <p:spPr>
            <a:xfrm>
              <a:off x="64834" y="912619"/>
              <a:ext cx="4424357" cy="5730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88564" y="773824"/>
              <a:ext cx="1574264" cy="2769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ea"/>
                <a:buAutoNum type="circleNumDbPlain" startAt="3"/>
              </a:pPr>
              <a:r>
                <a:rPr lang="en-US" altLang="ko-KR" sz="1200" dirty="0" smtClean="0"/>
                <a:t>Class CameraView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7567" y="925369"/>
              <a:ext cx="4813540" cy="6045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onClickButton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View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v) {</a:t>
              </a:r>
            </a:p>
            <a:p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switch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(v.getId()) {</a:t>
              </a: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case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.id.btn_ocrstart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: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//Start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버튼 클릭 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시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if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(!mStartFlag) {</a:t>
              </a:r>
            </a:p>
            <a:p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//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버튼 속성 변경</a:t>
              </a:r>
            </a:p>
            <a:p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mBtnOcrStart.setEnabled(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false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mBtnOcrStart.setText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"Working..."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mBtnOcrStart.setTextColor(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Color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.LTGRAY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비트맵 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생성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bmp_result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Bitmap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.createBitmap(m_matRoi.cols(), m_matRoi.rows(),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Bitmap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Config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.ARGB_8888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Utils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.matToBitmap(m_matRoi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bmp_result);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//Mat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비트맵으로 변환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캡쳐한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이미지를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ROI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영역 안에 표시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mImageCapture.setVisibility(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View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.VISIBLE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mImageCapture.setImageBitmap(bmp_result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//Orientation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따라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Bitmap 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회전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(landscape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일 때는 미수행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900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: </a:t>
              </a:r>
              <a:r>
                <a:rPr lang="ko-KR" altLang="en-US" sz="900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생략</a:t>
              </a:r>
              <a:endParaRPr lang="en-US" altLang="ko-KR" sz="90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(mCurrOrientHomeButton !=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mOrientHomeButton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Right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r>
                <a:rPr lang="en-US" altLang="ko-KR" sz="900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new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AsyncTess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().execute(bmp_result);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캡쳐 이미지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tesseract-ocr 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입력 데이터로 사용</a:t>
              </a:r>
              <a:endPara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}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else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Retry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눌렀을 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경우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ImageView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에서 사용한 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캡쳐 이미지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제거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mImageCapture.setImageBitmap(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null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mTextOcrResult.setText(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.string.ocr_result_tip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mBtnOcrStart.setEnabled(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mBtnOcrStart.setText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"Start"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mBtnOcrStart.setTextColor(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Color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.WHITE);</a:t>
              </a:r>
              <a:endPara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mStartFlag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false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break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case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.id.btn_finish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: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뒤로 버튼 클릭 </a:t>
              </a:r>
              <a:r>
                <a:rPr lang="ko-KR" altLang="en-US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시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9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인식 결과물을 </a:t>
              </a:r>
              <a:r>
                <a:rPr lang="en-US" altLang="ko-KR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MainActivity</a:t>
              </a:r>
              <a:r>
                <a:rPr lang="ko-KR" altLang="en-US" sz="9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전달하고 종료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Intent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intent = getIntent();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intent.putExtra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"STRING_OCR_RESULT"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m_strOcrResult);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setResult(RESULT_OK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intent);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mOpenCvCameraView.disableView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finish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break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sz="900" dirty="0"/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1199072" y="2096219"/>
            <a:ext cx="0" cy="10092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5836" y="3088257"/>
            <a:ext cx="3837808" cy="138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5184" y="5273511"/>
            <a:ext cx="4275137" cy="12221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endCxn id="28" idx="1"/>
          </p:cNvCxnSpPr>
          <p:nvPr/>
        </p:nvCxnSpPr>
        <p:spPr>
          <a:xfrm flipV="1">
            <a:off x="4141244" y="3805543"/>
            <a:ext cx="386636" cy="1467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586680" y="3614468"/>
            <a:ext cx="4398725" cy="2846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27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4261449" y="584847"/>
            <a:ext cx="4813540" cy="6178302"/>
            <a:chOff x="3217631" y="750290"/>
            <a:chExt cx="4378367" cy="3590493"/>
          </a:xfrm>
        </p:grpSpPr>
        <p:sp>
          <p:nvSpPr>
            <p:cNvPr id="31" name="직사각형 30"/>
            <p:cNvSpPr/>
            <p:nvPr/>
          </p:nvSpPr>
          <p:spPr>
            <a:xfrm>
              <a:off x="3217631" y="836762"/>
              <a:ext cx="4378367" cy="3504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36543" y="750290"/>
              <a:ext cx="1252536" cy="1609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ea"/>
                <a:buAutoNum type="circleNumDbPlain" startAt="5"/>
              </a:pPr>
              <a:r>
                <a:rPr lang="ko-KR" altLang="en-US" sz="1200" dirty="0" smtClean="0"/>
                <a:t>우선순위 계산</a:t>
              </a:r>
              <a:endParaRPr lang="ko-KR" altLang="en-US" sz="1200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222" y="584847"/>
            <a:ext cx="4081843" cy="6178302"/>
            <a:chOff x="3105509" y="825321"/>
            <a:chExt cx="4577616" cy="7169999"/>
          </a:xfrm>
        </p:grpSpPr>
        <p:sp>
          <p:nvSpPr>
            <p:cNvPr id="19" name="직사각형 18"/>
            <p:cNvSpPr/>
            <p:nvPr/>
          </p:nvSpPr>
          <p:spPr>
            <a:xfrm>
              <a:off x="3105509" y="998001"/>
              <a:ext cx="4577616" cy="69973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57864" y="825321"/>
              <a:ext cx="1517632" cy="321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ea"/>
                <a:buAutoNum type="circleNumDbPlain" startAt="4"/>
              </a:pPr>
              <a:r>
                <a:rPr lang="en-US" altLang="ko-KR" sz="1200" dirty="0" smtClean="0"/>
                <a:t>Tesseract </a:t>
              </a:r>
              <a:r>
                <a:rPr lang="ko-KR" altLang="en-US" sz="1200" dirty="0" smtClean="0"/>
                <a:t>인식</a:t>
              </a:r>
              <a:endParaRPr lang="ko-KR" altLang="en-US" sz="12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198564" y="696430"/>
            <a:ext cx="494543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str){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우선순위 계산 메소드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계산식에 괄호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'('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존재할 경우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(str.indexOf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'('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-1){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fs = str.indexOf(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'('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//'('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인덱스를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fs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저장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 = str.lastIndexOf(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')'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//')'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인덱스를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저장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//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fs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이용하여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괄호 안의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substring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재귀호출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 = Calc(str.substring(fs + 1, ls));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//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은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s(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괄호 안의 계산결과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대체하여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갱신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str.substring(0, fs) + s + str.substring(ls+1, str.length());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cnt = 0;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계산 결과를 저장할 변수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Stack&lt;Integer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Integer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연산자를 제외한 정수를 저장할 스택 객체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StringTokenizer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StringTokenizer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(str,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"+-/*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계산식을 연산자를 기준으로 분리 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StringTokenizer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ST_Oper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StringTokenizer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(str,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"1234567890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계산식을 정수를 기준으로 분리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연산자가 저장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.push(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Integer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.parseInt(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ST_Num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.nextToken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()));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첫번째 정수값을 스택에 저장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ST_Num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.hasMoreTokens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()){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정수값이 계속 존재할 경우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oper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ST_Oper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.nextToken().charAt(0);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연산자를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oper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변수에 저장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.nextToken();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정수값을 스택에 저장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(oper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'*'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연산자가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'*'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일 경우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.pop();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스택에 저장된 값을 꺼내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Integer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.parseInt(num);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정수값을 곱한 뒤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.push(a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곱셈 결과를 다시 스택에 저장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(oper ==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'/'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연산자가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'/'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일 경우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.pop();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스택에서 저장된 값을 꺼내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Integer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.parseInt(num);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정수값으로 나눈 뒤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.push(a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나눗셈 결과를 다시 스택에 저장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(oper ==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'+'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연산자가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'+'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일 경우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.push(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Integer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.parseInt(num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스택에 다음 정수값을 저장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(oper ==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'-'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연산자가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'-'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일 경우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.push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(-1 * 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Integer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.parseInt(num)));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스택에 다음 정수값 *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(-1)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결과를 저장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(!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.isEmpty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()){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스택에 값이 존재하지 않을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때까지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cnt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Stk_Num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.pop();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정수값을 역순으로 꺼내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cnt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변수에 저장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Integer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.toString(cnt);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계산 결과를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값으로 변환하여 반환 </a:t>
            </a:r>
            <a:endParaRPr lang="en-US" altLang="ko-KR" sz="900" dirty="0" smtClean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12279" y="719513"/>
            <a:ext cx="4093228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AsyncTess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extends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AsyncTask&lt;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Bitmap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Integer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9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Override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 의해 처리될 내용을 담기 위한 함수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protected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doInBackground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Bitmap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... mRelativeParams) </a:t>
            </a:r>
            <a:endParaRPr lang="en-US" altLang="ko-KR" sz="9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Tesseract OCR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수행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sTess.setImage(bmp_result);</a:t>
            </a:r>
          </a:p>
          <a:p>
            <a:endParaRPr lang="en-US" altLang="ko-KR" sz="9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getUTF8Text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통해 텍스트 추출 결과 반환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sTess.getUTF8Text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작업 완료 후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doInBackground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함수의 최종 값을 받기 위해 사용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onPostExecute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result) </a:t>
            </a:r>
            <a:endParaRPr lang="en-US" altLang="ko-KR" sz="9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완료 후 버튼 속성 변경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mBtnOcrStart.setEnabled(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mBtnOcrStart.setText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"Retry"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mBtnOcrStart.setTextColor(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.WHITE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mStartFlag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m_strOcrResult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result;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계산식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m_strOcrResult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</a:t>
            </a:r>
            <a:endParaRPr lang="en-US" altLang="ko-KR" sz="900" dirty="0" smtClean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계산식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값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mTextOcrResult.setText(m_strOcrResult+</a:t>
            </a:r>
            <a:r>
              <a:rPr lang="en-US" altLang="ko-KR" sz="900" dirty="0" smtClean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"="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Calc(m_strOcrResult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 </a:t>
            </a:r>
            <a:endParaRPr lang="en-US" altLang="ko-KR" sz="9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21" name="직사각형 20"/>
          <p:cNvSpPr/>
          <p:nvPr/>
        </p:nvSpPr>
        <p:spPr>
          <a:xfrm>
            <a:off x="2861466" y="4580627"/>
            <a:ext cx="1268087" cy="209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5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>
                <a:lumMod val="64000"/>
                <a:lumOff val="36000"/>
              </a:srgbClr>
            </a:gs>
            <a:gs pos="23000">
              <a:srgbClr val="FFC000">
                <a:lumMod val="76000"/>
                <a:lumOff val="24000"/>
              </a:srgbClr>
            </a:gs>
            <a:gs pos="69000">
              <a:srgbClr val="FFC000">
                <a:lumMod val="95000"/>
                <a:lumOff val="5000"/>
              </a:srgbClr>
            </a:gs>
            <a:gs pos="97000">
              <a:srgbClr val="FBB6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58725" y="2343691"/>
            <a:ext cx="3945623" cy="81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700" spc="-113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 프로젝트</a:t>
            </a:r>
            <a:endParaRPr lang="ko-KR" altLang="en-US" sz="3700" spc="-113" dirty="0">
              <a:solidFill>
                <a:srgbClr val="66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3276" y="3157247"/>
            <a:ext cx="12287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13" dirty="0" smtClean="0">
                <a:solidFill>
                  <a:srgbClr val="663300"/>
                </a:solidFill>
                <a:latin typeface="+mn-ea"/>
              </a:rPr>
              <a:t>니땅내땅</a:t>
            </a:r>
            <a:endParaRPr lang="ko-KR" altLang="en-US" sz="1400" spc="-113" dirty="0">
              <a:solidFill>
                <a:srgbClr val="6633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85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05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798"/>
          <p:cNvPicPr/>
          <p:nvPr/>
        </p:nvPicPr>
        <p:blipFill>
          <a:blip r:embed="rId2"/>
          <a:stretch>
            <a:fillRect/>
          </a:stretch>
        </p:blipFill>
        <p:spPr>
          <a:xfrm>
            <a:off x="448286" y="1589643"/>
            <a:ext cx="3864922" cy="3724229"/>
          </a:xfrm>
          <a:prstGeom prst="rect">
            <a:avLst/>
          </a:prstGeom>
        </p:spPr>
      </p:pic>
      <p:pic>
        <p:nvPicPr>
          <p:cNvPr id="9" name="Picture 800"/>
          <p:cNvPicPr/>
          <p:nvPr/>
        </p:nvPicPr>
        <p:blipFill>
          <a:blip r:embed="rId3"/>
          <a:stretch>
            <a:fillRect/>
          </a:stretch>
        </p:blipFill>
        <p:spPr>
          <a:xfrm>
            <a:off x="4806168" y="1589643"/>
            <a:ext cx="3975520" cy="372422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79607" y="891780"/>
            <a:ext cx="4323382" cy="4931050"/>
            <a:chOff x="3105509" y="635800"/>
            <a:chExt cx="4295955" cy="5264669"/>
          </a:xfrm>
        </p:grpSpPr>
        <p:sp>
          <p:nvSpPr>
            <p:cNvPr id="14" name="직사각형 13"/>
            <p:cNvSpPr/>
            <p:nvPr/>
          </p:nvSpPr>
          <p:spPr>
            <a:xfrm>
              <a:off x="3105509" y="836763"/>
              <a:ext cx="4295955" cy="5063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39992" y="635800"/>
              <a:ext cx="1181462" cy="39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시작 화면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502989" y="891780"/>
            <a:ext cx="4513162" cy="4931050"/>
            <a:chOff x="3105509" y="635800"/>
            <a:chExt cx="4295955" cy="5264669"/>
          </a:xfrm>
        </p:grpSpPr>
        <p:sp>
          <p:nvSpPr>
            <p:cNvPr id="17" name="직사각형 16"/>
            <p:cNvSpPr/>
            <p:nvPr/>
          </p:nvSpPr>
          <p:spPr>
            <a:xfrm>
              <a:off x="3105509" y="836763"/>
              <a:ext cx="4295955" cy="5063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59270" y="635800"/>
              <a:ext cx="1110798" cy="39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실행 화면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6380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2584"/>
              </p:ext>
            </p:extLst>
          </p:nvPr>
        </p:nvGraphicFramePr>
        <p:xfrm>
          <a:off x="953699" y="1996376"/>
          <a:ext cx="6827327" cy="2756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192"/>
                <a:gridCol w="1922151"/>
                <a:gridCol w="2011152"/>
                <a:gridCol w="1706832"/>
              </a:tblGrid>
              <a:tr h="4594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제작과정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7</a:t>
                      </a:r>
                      <a:r>
                        <a:rPr lang="ko-KR" altLang="en-US" sz="950" dirty="0" smtClean="0"/>
                        <a:t>월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594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3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5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기획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</a:tr>
              <a:tr h="45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사용기술 조사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</a:tr>
              <a:tr h="45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개발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5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디버깅</a:t>
                      </a:r>
                      <a:r>
                        <a:rPr lang="en-US" altLang="ko-KR" sz="950" dirty="0" smtClean="0"/>
                        <a:t>&amp;</a:t>
                      </a:r>
                      <a:r>
                        <a:rPr lang="ko-KR" altLang="en-US" sz="950" dirty="0" smtClean="0"/>
                        <a:t>유지보수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62646" y="1559746"/>
            <a:ext cx="337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2019.07.01~2019.7.19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7579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6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Unity Real-Time Development Platform | 3D, 2D VR &amp; AR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8" y="832560"/>
            <a:ext cx="2544793" cy="145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2">
            <a:extLst>
              <a:ext uri="{FF2B5EF4-FFF2-40B4-BE49-F238E27FC236}">
                <a16:creationId xmlns="" xmlns:a16="http://schemas.microsoft.com/office/drawing/2014/main" id="{4FAD25AE-C7C6-4AB6-8E52-C3C50073448B}"/>
              </a:ext>
            </a:extLst>
          </p:cNvPr>
          <p:cNvSpPr/>
          <p:nvPr/>
        </p:nvSpPr>
        <p:spPr>
          <a:xfrm>
            <a:off x="1011984" y="1560654"/>
            <a:ext cx="6903173" cy="4207877"/>
          </a:xfrm>
          <a:prstGeom prst="round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523DDF-E08E-4A18-84A3-8517741CA384}"/>
              </a:ext>
            </a:extLst>
          </p:cNvPr>
          <p:cNvSpPr txBox="1"/>
          <p:nvPr/>
        </p:nvSpPr>
        <p:spPr>
          <a:xfrm>
            <a:off x="2212674" y="2609409"/>
            <a:ext cx="50370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Prefabs</a:t>
            </a: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로 빙고판 생성</a:t>
            </a:r>
            <a:endParaRPr lang="en-US" altLang="ko-KR" sz="2000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마우스 왼쪽 클릭 인식</a:t>
            </a:r>
            <a:endParaRPr lang="en-US" altLang="ko-KR" sz="2000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Raycast</a:t>
            </a: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로 </a:t>
            </a:r>
            <a:r>
              <a:rPr lang="en-US" altLang="ko-KR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hit </a:t>
            </a: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한 빙고판 위치 확인</a:t>
            </a:r>
            <a:endParaRPr lang="en-US" altLang="ko-KR" sz="2000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MeshRenderer</a:t>
            </a:r>
            <a:r>
              <a:rPr lang="ko-KR" altLang="en-US" sz="2000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로 빙고판 색 변경 </a:t>
            </a:r>
            <a:endParaRPr lang="ko-KR" altLang="en-US" sz="2000" dirty="0">
              <a:solidFill>
                <a:schemeClr val="accent4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579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>
                <a:lumMod val="64000"/>
                <a:lumOff val="36000"/>
              </a:srgbClr>
            </a:gs>
            <a:gs pos="23000">
              <a:srgbClr val="FFC000">
                <a:lumMod val="76000"/>
                <a:lumOff val="24000"/>
              </a:srgbClr>
            </a:gs>
            <a:gs pos="69000">
              <a:srgbClr val="FFC000">
                <a:lumMod val="95000"/>
                <a:lumOff val="5000"/>
              </a:srgbClr>
            </a:gs>
            <a:gs pos="97000">
              <a:srgbClr val="FBB6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58725" y="2507593"/>
            <a:ext cx="3945623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700" spc="-113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3700" spc="-113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학년 프로젝트</a:t>
            </a:r>
            <a:endParaRPr lang="ko-KR" altLang="en-US" sz="3700" spc="-113" dirty="0">
              <a:solidFill>
                <a:srgbClr val="66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1392" y="3212463"/>
            <a:ext cx="156138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13" dirty="0" smtClean="0">
                <a:solidFill>
                  <a:srgbClr val="663300"/>
                </a:solidFill>
                <a:latin typeface="+mn-ea"/>
              </a:rPr>
              <a:t>몬스터 죽이기</a:t>
            </a:r>
            <a:endParaRPr lang="ko-KR" altLang="en-US" sz="1400" spc="-113" dirty="0">
              <a:solidFill>
                <a:srgbClr val="6633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683296"/>
              </p:ext>
            </p:extLst>
          </p:nvPr>
        </p:nvGraphicFramePr>
        <p:xfrm>
          <a:off x="684811" y="1596270"/>
          <a:ext cx="1452114" cy="12759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038"/>
                <a:gridCol w="484038"/>
                <a:gridCol w="484038"/>
              </a:tblGrid>
              <a:tr h="4253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53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53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폭발 1 2"/>
          <p:cNvSpPr/>
          <p:nvPr/>
        </p:nvSpPr>
        <p:spPr>
          <a:xfrm>
            <a:off x="996800" y="1871932"/>
            <a:ext cx="828136" cy="724619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클릭</a:t>
            </a:r>
            <a:endParaRPr lang="ko-KR" altLang="en-US" sz="11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932983" y="635800"/>
            <a:ext cx="6064368" cy="6053559"/>
            <a:chOff x="3079632" y="1043796"/>
            <a:chExt cx="6064368" cy="6053559"/>
          </a:xfrm>
        </p:grpSpPr>
        <p:sp>
          <p:nvSpPr>
            <p:cNvPr id="11" name="직사각형 10"/>
            <p:cNvSpPr/>
            <p:nvPr/>
          </p:nvSpPr>
          <p:spPr>
            <a:xfrm>
              <a:off x="3079632" y="1203958"/>
              <a:ext cx="6025549" cy="29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마우스 왼쪽 클릭 시 플레이어 타일로 </a:t>
              </a:r>
              <a:r>
                <a:rPr lang="ko-KR" altLang="en-US" sz="8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변환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8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PlayS () {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8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(Input.GetMouseButtonDown(0)) </a:t>
              </a:r>
              <a:r>
                <a:rPr lang="en-US" altLang="ko-KR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마우스 왼쪽 </a:t>
              </a:r>
              <a:r>
                <a:rPr lang="ko-KR" altLang="en-US" sz="8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클릭</a:t>
              </a:r>
              <a:r>
                <a:rPr lang="ko-KR" altLang="en-US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Ray 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ray = Camera.main.ScreenPointToRay(Input.mousePosition); </a:t>
              </a:r>
              <a:r>
                <a:rPr lang="en-US" altLang="ko-KR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화면에 </a:t>
              </a:r>
              <a:r>
                <a:rPr lang="ko-KR" altLang="en-US" sz="8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레이저를 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쏜다 </a:t>
              </a:r>
              <a:endPara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RaycastHit 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hit; </a:t>
              </a:r>
              <a:r>
                <a:rPr lang="en-US" altLang="ko-KR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레이저와 부딪힌 </a:t>
              </a:r>
              <a:r>
                <a:rPr lang="ko-KR" altLang="en-US" sz="8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객체</a:t>
              </a:r>
              <a:endParaRPr lang="en-US" altLang="ko-KR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8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if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(Physics.Raycast(ray, </a:t>
              </a:r>
              <a:r>
                <a:rPr lang="en-US" altLang="ko-KR" sz="8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out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hit)) </a:t>
              </a:r>
              <a:r>
                <a:rPr lang="en-US" altLang="ko-KR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레이저와 부딪힌 객체 </a:t>
              </a:r>
              <a:r>
                <a:rPr lang="ko-KR" altLang="en-US" sz="8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있음</a:t>
              </a:r>
              <a:r>
                <a:rPr lang="ko-KR" altLang="en-US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</a:t>
              </a:r>
              <a:r>
                <a:rPr lang="en-US" altLang="ko-KR" sz="8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아무도 클릭하지 않은 곳 플레이어가 클릭 시</a:t>
              </a:r>
              <a:r>
                <a:rPr lang="en-US" altLang="ko-KR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플레이어 점수 변동 및 </a:t>
              </a:r>
              <a:r>
                <a:rPr lang="ko-KR" altLang="en-US" sz="8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타일 색 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변경</a:t>
              </a:r>
              <a:endPara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8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(hit.transform.GetComponent&lt;MeshRenderer&gt;().material.color == Color.white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hit.transform.GetComponent&lt;MeshRenderer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&gt;().material.color = Color.red;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playSound1(sounds1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musicPlayer1);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Score.Player_s 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+= 1;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800" dirty="0" smtClean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컴퓨터가 클릭한 곳 플레이어가 클릭할 시</a:t>
              </a:r>
              <a:r>
                <a:rPr lang="en-US" altLang="ko-KR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ko-KR" altLang="en-US" sz="8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플레이어와 컴퓨터 점수 변동 및 타일 색 변경</a:t>
              </a:r>
              <a:endPara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8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else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8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(hit.transform.GetComponent&lt;MeshRenderer&gt;().material.color == Color.blue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hit.transform.GetComponent&lt;MeshRenderer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&gt;().material.color = Color.red; 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playSound1(sounds1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musicPlayer1);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Score.Player_s 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+= 1;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Score.Enemy_s </a:t>
              </a:r>
              <a:r>
                <a:rPr lang="en-US" altLang="ko-KR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-= 1;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</a:t>
              </a:r>
              <a:r>
                <a:rPr lang="ko-KR" altLang="en-US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8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sz="800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105509" y="1043796"/>
              <a:ext cx="6038491" cy="6053559"/>
              <a:chOff x="3105509" y="635800"/>
              <a:chExt cx="6038491" cy="6779727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105509" y="836763"/>
                <a:ext cx="6038491" cy="31640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023827" y="635800"/>
                <a:ext cx="1081354" cy="3446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Player </a:t>
                </a:r>
                <a:r>
                  <a:rPr lang="ko-KR" altLang="en-US" sz="1400" dirty="0" smtClean="0"/>
                  <a:t>클릭</a:t>
                </a:r>
                <a:endParaRPr lang="ko-KR" altLang="en-US" sz="1400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105509" y="4070469"/>
                <a:ext cx="6038491" cy="33450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901796" y="4029747"/>
                <a:ext cx="1138687" cy="3446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컴퓨터 클릭</a:t>
                </a:r>
                <a:endParaRPr lang="ko-KR" altLang="en-US" sz="1400" dirty="0"/>
              </a:p>
            </p:txBody>
          </p:sp>
        </p:grpSp>
      </p:grpSp>
      <p:sp>
        <p:nvSpPr>
          <p:cNvPr id="12" name="직사각형 11"/>
          <p:cNvSpPr/>
          <p:nvPr/>
        </p:nvSpPr>
        <p:spPr>
          <a:xfrm>
            <a:off x="2958860" y="3694128"/>
            <a:ext cx="59004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timeSpan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Time.deltaTime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시간 측정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누적시간이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지날 시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ColorChange()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메소드 실행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(timeSpan &gt; checkTime) {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Invoke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"ColorChange"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</a:t>
            </a: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timeSpan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0;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누적시간 초기화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컴퓨터 땅으로 변경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ColorChange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 = Random.Range(0, 100);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빙고판 랜덤 선택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플레이어가 클릭한 곳 컴퓨터가 클릭할 시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플레이어와 컴퓨터 점수 변동 및 타일 색 변경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(tp._tilelist[i].GetComponent&lt;MeshRenderer&gt;().material.color == Color.red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tp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._tilelist[i].GetComponent&lt;MeshRenderer&gt;().material.color = Color.blue;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Score.Player_s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-=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Score.Enemy_s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1;</a:t>
            </a: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아무도 클릭하지 않은 곳 컴퓨터가 클릭 시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컴퓨터 점수 변동 및 </a:t>
            </a:r>
            <a:r>
              <a:rPr lang="ko-KR" altLang="en-US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타일 색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변경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(tp._tilelist[i].GetComponent&lt;MeshRenderer&gt;().material.color == Color.white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tp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._tilelist[i].GetComponent&lt;MeshRenderer&gt;().material.color = Color.blue;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Score.Enemy_s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1;</a:t>
            </a: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35675"/>
              </p:ext>
            </p:extLst>
          </p:nvPr>
        </p:nvGraphicFramePr>
        <p:xfrm>
          <a:off x="684811" y="4641394"/>
          <a:ext cx="1452114" cy="12759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038"/>
                <a:gridCol w="484038"/>
                <a:gridCol w="484038"/>
              </a:tblGrid>
              <a:tr h="4253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53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53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폭발 1 21"/>
          <p:cNvSpPr/>
          <p:nvPr/>
        </p:nvSpPr>
        <p:spPr>
          <a:xfrm>
            <a:off x="996800" y="4917056"/>
            <a:ext cx="828136" cy="724619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클릭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8445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>
                <a:lumMod val="64000"/>
                <a:lumOff val="36000"/>
              </a:srgbClr>
            </a:gs>
            <a:gs pos="23000">
              <a:srgbClr val="FFC000">
                <a:lumMod val="76000"/>
                <a:lumOff val="24000"/>
              </a:srgbClr>
            </a:gs>
            <a:gs pos="69000">
              <a:srgbClr val="FFC000">
                <a:lumMod val="95000"/>
                <a:lumOff val="5000"/>
              </a:srgbClr>
            </a:gs>
            <a:gs pos="97000">
              <a:srgbClr val="FBB6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58725" y="2343691"/>
            <a:ext cx="3945623" cy="81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700" spc="-113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 프로젝트</a:t>
            </a:r>
            <a:endParaRPr lang="ko-KR" altLang="en-US" sz="3700" spc="-113" dirty="0">
              <a:solidFill>
                <a:srgbClr val="66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79094" y="3143456"/>
            <a:ext cx="6162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13" dirty="0" smtClean="0">
                <a:solidFill>
                  <a:srgbClr val="663300"/>
                </a:solidFill>
                <a:latin typeface="+mn-ea"/>
              </a:rPr>
              <a:t>던전</a:t>
            </a:r>
            <a:endParaRPr lang="en-US" altLang="ko-KR" sz="1400" spc="-113" dirty="0" smtClean="0">
              <a:solidFill>
                <a:srgbClr val="6633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04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05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1506"/>
          <p:cNvPicPr/>
          <p:nvPr/>
        </p:nvPicPr>
        <p:blipFill>
          <a:blip r:embed="rId2"/>
          <a:stretch>
            <a:fillRect/>
          </a:stretch>
        </p:blipFill>
        <p:spPr>
          <a:xfrm>
            <a:off x="450012" y="1483958"/>
            <a:ext cx="3747719" cy="4045574"/>
          </a:xfrm>
          <a:prstGeom prst="rect">
            <a:avLst/>
          </a:prstGeom>
        </p:spPr>
      </p:pic>
      <p:pic>
        <p:nvPicPr>
          <p:cNvPr id="13" name="Picture 1508"/>
          <p:cNvPicPr/>
          <p:nvPr/>
        </p:nvPicPr>
        <p:blipFill>
          <a:blip r:embed="rId3"/>
          <a:stretch>
            <a:fillRect/>
          </a:stretch>
        </p:blipFill>
        <p:spPr>
          <a:xfrm>
            <a:off x="4808247" y="1483957"/>
            <a:ext cx="3904432" cy="40455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79607" y="891780"/>
            <a:ext cx="4323382" cy="4931050"/>
            <a:chOff x="3105509" y="635800"/>
            <a:chExt cx="4295955" cy="5264669"/>
          </a:xfrm>
        </p:grpSpPr>
        <p:sp>
          <p:nvSpPr>
            <p:cNvPr id="14" name="직사각형 13"/>
            <p:cNvSpPr/>
            <p:nvPr/>
          </p:nvSpPr>
          <p:spPr>
            <a:xfrm>
              <a:off x="3105509" y="836763"/>
              <a:ext cx="4295955" cy="5063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97120" y="635800"/>
              <a:ext cx="1404834" cy="39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인원수 선택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502989" y="891780"/>
            <a:ext cx="4513162" cy="4931050"/>
            <a:chOff x="3105509" y="635800"/>
            <a:chExt cx="4295955" cy="5264669"/>
          </a:xfrm>
        </p:grpSpPr>
        <p:sp>
          <p:nvSpPr>
            <p:cNvPr id="17" name="직사각형 16"/>
            <p:cNvSpPr/>
            <p:nvPr/>
          </p:nvSpPr>
          <p:spPr>
            <a:xfrm>
              <a:off x="3105509" y="836763"/>
              <a:ext cx="4295955" cy="5063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5368" y="635800"/>
              <a:ext cx="1127221" cy="39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실행 화면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80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946995"/>
              </p:ext>
            </p:extLst>
          </p:nvPr>
        </p:nvGraphicFramePr>
        <p:xfrm>
          <a:off x="845390" y="1746210"/>
          <a:ext cx="7297950" cy="3170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325"/>
                <a:gridCol w="1216325"/>
                <a:gridCol w="1216325"/>
                <a:gridCol w="1216325"/>
                <a:gridCol w="1216325"/>
                <a:gridCol w="1216325"/>
              </a:tblGrid>
              <a:tr h="4529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제작과정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r>
                        <a:rPr lang="ko-KR" altLang="en-US" sz="900" dirty="0" smtClean="0"/>
                        <a:t>월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r>
                        <a:rPr lang="ko-KR" altLang="en-US" sz="900" dirty="0" smtClean="0"/>
                        <a:t>월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</a:tr>
              <a:tr h="452978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r>
                        <a:rPr lang="ko-KR" altLang="en-US" sz="900" dirty="0" smtClean="0"/>
                        <a:t>주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r>
                        <a:rPr lang="ko-KR" altLang="en-US" sz="900" dirty="0" smtClean="0"/>
                        <a:t>주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r>
                        <a:rPr lang="ko-KR" altLang="en-US" sz="900" dirty="0" smtClean="0"/>
                        <a:t>주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r>
                        <a:rPr lang="ko-KR" altLang="en-US" sz="900" dirty="0" smtClean="0"/>
                        <a:t>주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r>
                        <a:rPr lang="ko-KR" altLang="en-US" sz="900" dirty="0" smtClean="0"/>
                        <a:t>주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52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기획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</a:tr>
              <a:tr h="452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사용기술 조사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</a:tr>
              <a:tr h="452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XML &amp; Dictionary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기능 학습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</a:tr>
              <a:tr h="452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52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디버깅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smtClean="0"/>
                        <a:t>유지보수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62646" y="1378595"/>
            <a:ext cx="337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2019.07.29~2019.8.31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129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6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Unity Real-Time Development Platform | 3D, 2D VR &amp; AR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8" y="832560"/>
            <a:ext cx="2544793" cy="145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2">
            <a:extLst>
              <a:ext uri="{FF2B5EF4-FFF2-40B4-BE49-F238E27FC236}">
                <a16:creationId xmlns="" xmlns:a16="http://schemas.microsoft.com/office/drawing/2014/main" id="{4FAD25AE-C7C6-4AB6-8E52-C3C50073448B}"/>
              </a:ext>
            </a:extLst>
          </p:cNvPr>
          <p:cNvSpPr/>
          <p:nvPr/>
        </p:nvSpPr>
        <p:spPr>
          <a:xfrm>
            <a:off x="1011984" y="1560654"/>
            <a:ext cx="6903173" cy="4207877"/>
          </a:xfrm>
          <a:prstGeom prst="round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523DDF-E08E-4A18-84A3-8517741CA384}"/>
              </a:ext>
            </a:extLst>
          </p:cNvPr>
          <p:cNvSpPr txBox="1"/>
          <p:nvPr/>
        </p:nvSpPr>
        <p:spPr>
          <a:xfrm>
            <a:off x="1858993" y="2695672"/>
            <a:ext cx="5533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인원수 선택 만큼 자리 배열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XML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파일 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read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및 기본값 설정 메소드에 활용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아이템 카드 사용 시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플레이어 선택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선택한 플레이어 체력 및 골드 변동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accent4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5108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931108" y="635460"/>
            <a:ext cx="4988605" cy="2821833"/>
            <a:chOff x="3105509" y="552800"/>
            <a:chExt cx="6038491" cy="5195239"/>
          </a:xfrm>
        </p:grpSpPr>
        <p:sp>
          <p:nvSpPr>
            <p:cNvPr id="14" name="직사각형 13"/>
            <p:cNvSpPr/>
            <p:nvPr/>
          </p:nvSpPr>
          <p:spPr>
            <a:xfrm>
              <a:off x="3105509" y="836762"/>
              <a:ext cx="6038491" cy="49112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88296" y="552800"/>
              <a:ext cx="1533432" cy="5666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lang="en-US" altLang="ko-KR" sz="1400" dirty="0" smtClean="0"/>
                <a:t>XML </a:t>
              </a:r>
              <a:r>
                <a:rPr lang="ko-KR" altLang="en-US" sz="1400" dirty="0" smtClean="0"/>
                <a:t>로드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31107" y="862692"/>
            <a:ext cx="49886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CreateXml()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Load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TextAsset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textAsset = (TextAsset)Resources.Load(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"Dungeon_Data"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//xml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 로드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XmlDocument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xmlDoc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XmlDocument();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xmlDoc.LoadXml(textAsset.text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로드 한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xml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 텍스트 형식으로 저장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각 속성에 해당하는 부분을 찾아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MonNodes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xmlDoc.SelectNodes(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"Basic/Monster-set/Monster"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몬스터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GoRNodes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xmlDoc.SelectNodes(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"Basic/GoldRoom-set/GoldRoom"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골드 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ItmNodes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xmlDoc.SelectNodes(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"Basic/Item-set/Item"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아이탬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ItRNodes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xmlDoc.SelectNodes(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"Basic/ItemRoom-set/ItemRoom"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아이탬 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TpRNodes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xmlDoc.SelectNodes(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"Basic/TrapRoom-set/TrapRoom"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트랩룸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BsRNodes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xmlDoc.SelectNodes(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"Basic/Boss-set/Boss"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보스룸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PlCNodes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xmlDoc.SelectNodes(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"Basic/PlayerClass-set/Class"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직업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0" name="직사각형 9"/>
          <p:cNvSpPr/>
          <p:nvPr/>
        </p:nvSpPr>
        <p:spPr>
          <a:xfrm>
            <a:off x="179607" y="3506126"/>
            <a:ext cx="61855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랜덤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Node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생성자</a:t>
            </a:r>
            <a:endParaRPr lang="en-US" altLang="ko-KR" sz="900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XmlNode OutNode(Stage.roomType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rTyp)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idx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XmlNode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Node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(rTyp)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몬스터방 일 때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저장한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마리 몬스터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체력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데미지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 랜덤으로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마리 뽑아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Stage.roomType.MON: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dm.MonNodes.Count;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idx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Random.Range(0, count);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Node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dm.MonNodes[idx];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Node;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금화방 일 때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저장한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 금화 중 랜덤으로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 뽑아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Stage.roomType.GOLD: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dm.GoRNodes.Count;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idx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Random.Range(0, count);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Node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dm.GoRNodes[idx];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Node;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67356" y="626832"/>
            <a:ext cx="3751501" cy="2830462"/>
            <a:chOff x="484987" y="1318125"/>
            <a:chExt cx="3751501" cy="2607132"/>
          </a:xfrm>
        </p:grpSpPr>
        <p:sp>
          <p:nvSpPr>
            <p:cNvPr id="5" name="직사각형 4"/>
            <p:cNvSpPr/>
            <p:nvPr/>
          </p:nvSpPr>
          <p:spPr>
            <a:xfrm>
              <a:off x="497238" y="1535375"/>
              <a:ext cx="3739250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&lt;?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xml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version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1.0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encoding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UTF-8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standalone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yes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?&gt;</a:t>
              </a:r>
              <a:endPara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Basic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900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xmlns:xsi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http://www.w3.org/2001/XMLSchema-instance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B05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 smtClean="0">
                  <a:solidFill>
                    <a:srgbClr val="00B05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몬스터 종류</a:t>
              </a: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Monster-set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Monster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MoName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SKELETON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MoName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Hp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9, 14, 18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Hp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Damage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1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Damage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Monster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Monster-set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ko-KR" altLang="en-US" sz="9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4987" y="2933612"/>
              <a:ext cx="359168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solidFill>
                    <a:srgbClr val="00B05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</a:t>
              </a:r>
              <a:r>
                <a:rPr lang="ko-KR" altLang="en-US" sz="900" dirty="0">
                  <a:solidFill>
                    <a:srgbClr val="00B05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금화</a:t>
              </a:r>
            </a:p>
            <a:p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GoldRoom-set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GoldRoom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Gold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9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1,0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Gold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9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GoldRoom</a:t>
              </a:r>
              <a:r>
                <a:rPr lang="en-US" altLang="ko-KR" sz="9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900" dirty="0" smtClean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GoldRoom-set</a:t>
              </a:r>
              <a:r>
                <a:rPr lang="en-US" altLang="ko-KR" sz="9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ko-KR" altLang="en-US" sz="9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97237" y="1318125"/>
              <a:ext cx="3650487" cy="2607132"/>
              <a:chOff x="3105507" y="609752"/>
              <a:chExt cx="6137357" cy="3731032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105507" y="824437"/>
                <a:ext cx="6137357" cy="35163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638104" y="609752"/>
                <a:ext cx="1430773" cy="4057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altLang="ko-KR" sz="1400" dirty="0"/>
                  <a:t>X</a:t>
                </a:r>
                <a:r>
                  <a:rPr lang="en-US" altLang="ko-KR" sz="1400" dirty="0" smtClean="0"/>
                  <a:t>ml</a:t>
                </a:r>
                <a:endParaRPr lang="ko-KR" altLang="en-US" sz="1400" dirty="0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607" y="3511659"/>
            <a:ext cx="8740106" cy="3256380"/>
            <a:chOff x="3105509" y="597178"/>
            <a:chExt cx="6038491" cy="5511595"/>
          </a:xfrm>
        </p:grpSpPr>
        <p:sp>
          <p:nvSpPr>
            <p:cNvPr id="22" name="직사각형 21"/>
            <p:cNvSpPr/>
            <p:nvPr/>
          </p:nvSpPr>
          <p:spPr>
            <a:xfrm>
              <a:off x="3105509" y="597178"/>
              <a:ext cx="6038491" cy="53032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96366" y="5587844"/>
              <a:ext cx="878143" cy="5209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3"/>
              </a:pPr>
              <a:r>
                <a:rPr lang="en-US" altLang="ko-KR" sz="1400" dirty="0" smtClean="0"/>
                <a:t>XML </a:t>
              </a:r>
              <a:r>
                <a:rPr lang="ko-KR" altLang="en-US" sz="1400" dirty="0" smtClean="0"/>
                <a:t>적용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8530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01396" y="1057113"/>
            <a:ext cx="4347713" cy="2667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81624" y="902877"/>
            <a:ext cx="287945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sz="1200" smtClean="0"/>
              <a:t>공격 카드 사용 시 효과 발동 메소드</a:t>
            </a:r>
            <a:endParaRPr lang="ko-KR" altLang="en-US" sz="1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53728" y="894246"/>
            <a:ext cx="4436375" cy="5435431"/>
            <a:chOff x="3105507" y="609752"/>
            <a:chExt cx="6137357" cy="7164825"/>
          </a:xfrm>
        </p:grpSpPr>
        <p:sp>
          <p:nvSpPr>
            <p:cNvPr id="19" name="직사각형 18"/>
            <p:cNvSpPr/>
            <p:nvPr/>
          </p:nvSpPr>
          <p:spPr>
            <a:xfrm>
              <a:off x="3105507" y="824437"/>
              <a:ext cx="6137357" cy="69501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33902" y="609752"/>
              <a:ext cx="2052635" cy="3651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ko-KR" altLang="en-US" sz="1200" dirty="0" smtClean="0"/>
                <a:t>아이템 메소드</a:t>
              </a:r>
              <a:endParaRPr lang="ko-KR" altLang="en-US" sz="1200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701395" y="4072372"/>
            <a:ext cx="4347713" cy="2268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124755" y="3918222"/>
            <a:ext cx="281134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sz="1200" smtClean="0"/>
              <a:t>선택된 플레이어 능력치 변동 함수</a:t>
            </a: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120282" y="1189808"/>
            <a:ext cx="459641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아이템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사용시 효과 발동 함수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ItemActuration(Item.ItName itname){</a:t>
            </a:r>
          </a:p>
          <a:p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switch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(itname){</a:t>
            </a:r>
          </a:p>
          <a:p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Item.ItName.SWORD: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검 카드 사용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field[ctrl.turn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].fPower.power = 5;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필드 파워 영역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변경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field[ctrl.turn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].fPwrObj.gameObject.SetActive(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파워 </a:t>
            </a:r>
            <a:r>
              <a:rPr lang="ko-KR" altLang="en-US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활성화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field[ctrl.turn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].fItmObj.gameObject.SetActive(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필드 </a:t>
            </a:r>
            <a:r>
              <a:rPr lang="ko-KR" altLang="en-US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아이템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비활성화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field[ctrl.turn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].fItem.itName = Item.ItName.NONE;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사용된 카드정보 초기화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ctrl.usingPwrOrder.Add(ctrl.turn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ctrl.players[ctrl.turn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].moreturn 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턴 종료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Item.ItName.KEY:</a:t>
            </a: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보스방에서 사용한 경우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즉시 탈출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(stage.crrRoom.rTyp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 Stage.roomType.BOSS){</a:t>
            </a: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탈출 이미지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ctrl.players[ctrl.turn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].IsExit();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ctrl.players[ctrl.turn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].moreturn 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파워카드로 전환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field[ctrl.turn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].fPower.power =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field[ctrl.turn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].fPwrObj.gameObject.SetActive(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field[ctrl.turn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].fItmObj.gameObject.SetActive(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field[ctrl.turn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].fItem.itName = Item.ItName.NONE;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ctrl.usingPwrOrder.Add(ctrl.turn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ctrl.players[ctrl.turn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].moreturn 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Item.ItName.STEAL: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도둑 카드 사용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StartCoroutine(WaitForInput(itname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Item.ItName.CRYSTAL: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Item.ItName.TREASON: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배신 카드 사용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StartCoroutine(WaitForInput(itname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3" name="직사각형 2"/>
          <p:cNvSpPr/>
          <p:nvPr/>
        </p:nvSpPr>
        <p:spPr>
          <a:xfrm>
            <a:off x="4666891" y="1124259"/>
            <a:ext cx="4442604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공격할 플레이어 선택 관련 함수</a:t>
            </a:r>
            <a:endParaRPr lang="ko-KR" altLang="en-US" sz="9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IEnumerator WaitForInput(Item.ItName itname)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마우스 선택 받을때까지 대기</a:t>
            </a:r>
            <a:endParaRPr lang="ko-KR" altLang="en-US" sz="9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ui.ShowSelectArea();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 가능한 상대방에게 노출</a:t>
            </a:r>
            <a:endParaRPr lang="ko-KR" altLang="en-US" sz="9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(ui.areaState == Select.Select_State.Selecting){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Item item = field[ctrl.turn].fItem;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foreach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(var obj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ui.selectAreas){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obj.GetComponent&lt;Select&gt;().LoadInfo(item.itName);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yield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(ui.areaState == Select.Select_State.Selected){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이벤트처리</a:t>
            </a:r>
            <a:endParaRPr lang="ko-KR" altLang="en-US" sz="9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Who(itname);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ui.areaState = Select.Select_State.Ready;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yield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}ui.HideSelectArea();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4" name="직사각형 3"/>
          <p:cNvSpPr/>
          <p:nvPr/>
        </p:nvSpPr>
        <p:spPr>
          <a:xfrm>
            <a:off x="4742573" y="4171218"/>
            <a:ext cx="430653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Who(Item.ItName itname)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플레이어 능력치 변동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Controler.Player_num; i++){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 = ui.selectAreas[i].GetComponent&lt;Select&gt;();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(sel.selected){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(itname == Item.ItName.STEAL){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도둑 카드일 때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ctrl.players[i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].GoldMgr(-2);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선택한 상대방 골드 점수 감소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ctrl.players[ctrl.turn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].GoldMgr(2);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본인 골드 점수 증가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(itname == Item.ItName.TREASON){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배신 카드일 때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ctrl.players[i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].HpMgr(-2);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선택한 상대방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감소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sel.selected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직사각형 10"/>
          <p:cNvSpPr/>
          <p:nvPr/>
        </p:nvSpPr>
        <p:spPr>
          <a:xfrm>
            <a:off x="672860" y="4873925"/>
            <a:ext cx="1932317" cy="155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2860" y="5515537"/>
            <a:ext cx="1932317" cy="155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158597" y="2820838"/>
            <a:ext cx="776378" cy="1470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8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67817" y="2941608"/>
            <a:ext cx="229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66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05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0" y="1302790"/>
            <a:ext cx="4023603" cy="4439468"/>
          </a:xfrm>
          <a:prstGeom prst="rect">
            <a:avLst/>
          </a:prstGeom>
        </p:spPr>
      </p:pic>
      <p:pic>
        <p:nvPicPr>
          <p:cNvPr id="11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65" y="1289774"/>
            <a:ext cx="4168106" cy="2101263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92" y="3575750"/>
            <a:ext cx="4178879" cy="216650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79607" y="1080008"/>
            <a:ext cx="4323382" cy="4742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175956" y="891780"/>
            <a:ext cx="11545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시작 화면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502989" y="1075035"/>
            <a:ext cx="4513162" cy="2454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02989" y="3529685"/>
            <a:ext cx="4513162" cy="2293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671866" y="902559"/>
            <a:ext cx="1154500" cy="36933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6" y="266468"/>
            <a:ext cx="12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pc="-113" dirty="0" smtClean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18411"/>
              </p:ext>
            </p:extLst>
          </p:nvPr>
        </p:nvGraphicFramePr>
        <p:xfrm>
          <a:off x="508958" y="1570006"/>
          <a:ext cx="8091576" cy="3907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567"/>
                <a:gridCol w="1604513"/>
                <a:gridCol w="1785668"/>
                <a:gridCol w="1751101"/>
                <a:gridCol w="1785727"/>
              </a:tblGrid>
              <a:tr h="6512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제작과정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11</a:t>
                      </a:r>
                      <a:r>
                        <a:rPr lang="ko-KR" altLang="en-US" sz="950" dirty="0" smtClean="0"/>
                        <a:t>월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512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3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4</a:t>
                      </a:r>
                      <a:r>
                        <a:rPr lang="ko-KR" altLang="en-US" sz="950" dirty="0" smtClean="0"/>
                        <a:t>주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기획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사용기술 조사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개발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디버깅</a:t>
                      </a:r>
                      <a:r>
                        <a:rPr lang="en-US" altLang="ko-KR" sz="950" dirty="0" smtClean="0"/>
                        <a:t>&amp;</a:t>
                      </a:r>
                      <a:r>
                        <a:rPr lang="ko-KR" altLang="en-US" sz="950" dirty="0" smtClean="0"/>
                        <a:t>유지보수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8574" y="1154304"/>
            <a:ext cx="250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2015.11.01~2015.11.30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7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6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="" xmlns:a16="http://schemas.microsoft.com/office/drawing/2014/main" id="{4FAD25AE-C7C6-4AB6-8E52-C3C50073448B}"/>
              </a:ext>
            </a:extLst>
          </p:cNvPr>
          <p:cNvSpPr/>
          <p:nvPr/>
        </p:nvSpPr>
        <p:spPr>
          <a:xfrm>
            <a:off x="1011984" y="1560654"/>
            <a:ext cx="6903173" cy="4207877"/>
          </a:xfrm>
          <a:prstGeom prst="round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523DDF-E08E-4A18-84A3-8517741CA384}"/>
              </a:ext>
            </a:extLst>
          </p:cNvPr>
          <p:cNvSpPr txBox="1"/>
          <p:nvPr/>
        </p:nvSpPr>
        <p:spPr>
          <a:xfrm>
            <a:off x="1768416" y="2816424"/>
            <a:ext cx="57314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1024x1024 Png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픽셀로 나누어 배경 및 장애물 적재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방향키 따라 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Player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이미지 변동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방향키 따라 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Player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속도 변경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Player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와 장애물 충돌 시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+mn-ea"/>
              </a:rPr>
              <a:t>이전 위치 복구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accent4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9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01" y="1130061"/>
            <a:ext cx="2803618" cy="125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4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31642" y="899992"/>
            <a:ext cx="4982962" cy="3187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202392" y="738419"/>
            <a:ext cx="2751827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 startAt="3"/>
            </a:pPr>
            <a:r>
              <a:rPr lang="en-US" altLang="ko-KR" sz="1100" dirty="0" smtClean="0"/>
              <a:t>Png </a:t>
            </a:r>
            <a:r>
              <a:rPr lang="ko-KR" altLang="en-US" sz="1100" dirty="0" smtClean="0"/>
              <a:t>이미지 파일 픽셀 단위로 사용하기</a:t>
            </a:r>
            <a:endParaRPr lang="ko-KR" altLang="en-US" sz="1100" dirty="0"/>
          </a:p>
        </p:txBody>
      </p:sp>
      <p:sp>
        <p:nvSpPr>
          <p:cNvPr id="34" name="직사각형 33"/>
          <p:cNvSpPr/>
          <p:nvPr/>
        </p:nvSpPr>
        <p:spPr>
          <a:xfrm>
            <a:off x="4031642" y="4296622"/>
            <a:ext cx="2981033" cy="2446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512279" y="4164266"/>
            <a:ext cx="1452943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 startAt="2"/>
            </a:pPr>
            <a:r>
              <a:rPr lang="ko-KR" altLang="en-US" sz="1100" dirty="0" smtClean="0"/>
              <a:t>타일 이미지 정보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53" y="1112808"/>
            <a:ext cx="3565814" cy="495156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55968" y="879032"/>
            <a:ext cx="4572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장애물을 정의하는 클래스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Sprite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부모 클래스를 상속</a:t>
            </a:r>
            <a:endParaRPr lang="en-US" altLang="ko-KR" sz="900" dirty="0" smtClean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GraphicWall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pygame.sprite.Sprite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):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 추출 여러 개 복사 함수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타일 위치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크기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스크린 위치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크기 인수로 전달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setGraphic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(self,tilex,tiley,tilewidth,tileheight,x,y,width,height):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 적재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myimage = pygame.image.load(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"terrain_atlas.png"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).convert()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스크린에 표시될 이미지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Surface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 = pygame.Surface([width, height])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타일 크기 배수로 복사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row in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(height//tileheight):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column in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(width//tilewidth):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.image.blit(myimage,[column*tilewidth,row*tileheight],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[tilex,tiley,tilewidth,tileheight])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 크기의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객체 지정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.image.get_rect()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장애물의 스크린 위치 지정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.rect.y = y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.rect.x = x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투명키 설정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.image.set_colorkey(black)</a:t>
            </a:r>
            <a:endParaRPr lang="ko-KR" altLang="en-US" sz="900" dirty="0"/>
          </a:p>
        </p:txBody>
      </p:sp>
      <p:sp>
        <p:nvSpPr>
          <p:cNvPr id="9" name="직사각형 8"/>
          <p:cNvSpPr/>
          <p:nvPr/>
        </p:nvSpPr>
        <p:spPr>
          <a:xfrm>
            <a:off x="4031642" y="4296622"/>
            <a:ext cx="298008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잔디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클래스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GraphicWall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부모 클래스를 상속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Grass1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GraphicWall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__init__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(self,x,y):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부모 클래스 생성자 호출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pygame.sprite.Sprite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__init__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width=32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height=32*10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타일 이미지 크기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tilewidth=32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tileheight=32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타일 이미지 위치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tilex=32*5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tiley=32*25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중간 확장 이미지 추출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.setGraphic(tilex,tiley,tilewidth,tileheight,x,y,width,height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sz="900" dirty="0"/>
          </a:p>
        </p:txBody>
      </p:sp>
      <p:sp>
        <p:nvSpPr>
          <p:cNvPr id="37" name="직사각형 36"/>
          <p:cNvSpPr/>
          <p:nvPr/>
        </p:nvSpPr>
        <p:spPr>
          <a:xfrm>
            <a:off x="242485" y="898628"/>
            <a:ext cx="3673908" cy="5844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26254" y="719175"/>
            <a:ext cx="1933868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Terrain_atlas.png(1024x1024)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646981" y="4296622"/>
            <a:ext cx="120770" cy="24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767751" y="4417058"/>
            <a:ext cx="3561328" cy="15562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329079" y="5973350"/>
            <a:ext cx="751885" cy="299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12676" y="4425684"/>
            <a:ext cx="207093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배경 장면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setupRoomOne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():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스프라이트 그룹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</a:t>
            </a:r>
            <a:endParaRPr lang="en-US" altLang="ko-KR" sz="900" dirty="0" smtClean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wall_list=pygame.sprite.Group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잔디 장벽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wall=Grass1(0,0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wall_list.add(wall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wall=Grass1(0,288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wall_list.add(wall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wall=Grass1(768,32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wall_list.add(wall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wall=Grass1(768,320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wall_list.add(wall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7011722" y="4296622"/>
            <a:ext cx="2002881" cy="2446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151297" y="4156852"/>
            <a:ext cx="1820520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100" dirty="0" smtClean="0"/>
              <a:t>장애물 </a:t>
            </a:r>
            <a:r>
              <a:rPr lang="en-US" altLang="ko-KR" sz="1100" dirty="0" smtClean="0"/>
              <a:t>x,y </a:t>
            </a:r>
            <a:r>
              <a:rPr lang="ko-KR" altLang="en-US" sz="1100" dirty="0" smtClean="0"/>
              <a:t>위치에 적재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213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" y="154669"/>
            <a:ext cx="78581" cy="592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3008533-3AC3-435A-B782-6C144B53D7AB}"/>
              </a:ext>
            </a:extLst>
          </p:cNvPr>
          <p:cNvSpPr txBox="1"/>
          <p:nvPr/>
        </p:nvSpPr>
        <p:spPr>
          <a:xfrm>
            <a:off x="179607" y="266468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소스</a:t>
            </a:r>
            <a:endParaRPr lang="ko-KR" altLang="en-US" spc="-113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73" y="739848"/>
            <a:ext cx="502964" cy="7011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70" y="739847"/>
            <a:ext cx="598222" cy="7011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17" y="1426643"/>
            <a:ext cx="504244" cy="6858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83" y="1412339"/>
            <a:ext cx="542788" cy="7163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8" y="1426645"/>
            <a:ext cx="502964" cy="6858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0" y="1426644"/>
            <a:ext cx="519485" cy="6858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5292" y="2236340"/>
            <a:ext cx="36144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__init__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(self):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부모 클래스 생성자 호출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pygame.sprite.Sprite.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__init__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이미지 리스트 초기화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.images=[]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main1.png ~ main8.png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이미지 적재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in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range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(1,9):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img = pygame.image.load(</a:t>
            </a:r>
            <a:r>
              <a:rPr lang="en-US" altLang="ko-KR" sz="900" dirty="0" smtClean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"main"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900" dirty="0" smtClean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(i)+</a:t>
            </a:r>
            <a:r>
              <a:rPr lang="en-US" altLang="ko-KR" sz="900" dirty="0" smtClean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".</a:t>
            </a:r>
            <a:r>
              <a:rPr lang="en-US" altLang="ko-KR" sz="900" dirty="0" err="1" smtClean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png</a:t>
            </a:r>
            <a:r>
              <a:rPr lang="en-US" altLang="ko-KR" sz="900" dirty="0" smtClean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).convert()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img.set_colorkey(white)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.images.append(img)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디폴트로 플레이어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images[0] :main1.png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 =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.images[0]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 크기의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rect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객체 지정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 =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.image.get_rect()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218172" y="4355387"/>
            <a:ext cx="3265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왼쪽 방향 이동 중인 경우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.change_x &lt; 0: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카운터 증가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.frame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1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간격으로 플레이어 이미지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#(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images[0]~images[3])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변경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#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image[3]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후의 경우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프레임이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12(3*4)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보다 크면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리셋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.frame &gt; 3*4: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.frame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0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매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간격으로 플레이어 이미지 추출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0...3 -&gt; image[0]#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#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4...7 -&gt; image[1]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8...11 -&gt; image[2]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12 -&gt; image[3]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.images[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.frame//4]</a:t>
            </a:r>
            <a:endParaRPr lang="ko-KR" altLang="en-US" sz="900" dirty="0"/>
          </a:p>
        </p:txBody>
      </p:sp>
      <p:sp>
        <p:nvSpPr>
          <p:cNvPr id="21" name="직사각형 20"/>
          <p:cNvSpPr/>
          <p:nvPr/>
        </p:nvSpPr>
        <p:spPr>
          <a:xfrm>
            <a:off x="179607" y="2246041"/>
            <a:ext cx="3704831" cy="2047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5011" y="2192126"/>
            <a:ext cx="1486359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ko-KR" altLang="en-US" sz="1100" dirty="0" smtClean="0"/>
              <a:t>왼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오른쪽 이미지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179607" y="4341893"/>
            <a:ext cx="3704831" cy="243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873001" y="4310795"/>
            <a:ext cx="1970555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 startAt="2"/>
            </a:pPr>
            <a:r>
              <a:rPr lang="ko-KR" altLang="en-US" sz="1100" dirty="0" smtClean="0"/>
              <a:t>왼쪽 이동 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프레임 변경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163990" y="697644"/>
            <a:ext cx="391669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done ==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 in pygame.event.get():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event.type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 pygame.QUIT: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done=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키보드 누르면 이동속도 벡터 값 설정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event.type == pygame.KEYDOWN: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왼쪽 화살표 키보드이면 이동속도 벡터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change_x = -10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event.key == pygame.K_LEFT: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player.changespeed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(-10,0)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오른쪽 화살표 키보드이면 이동속도 벡터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change_x = 10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event.key ==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pygame.K_RIGHT: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player.changespeed(10,0)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키보드 떼면 이동속도 벡터 값 리셋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이전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설정 값과 더해서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change_x = change_y = 0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event.type == pygame.KEYUP: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event.key == pygame.K_LEFT: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player.changespeed(10,0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event.key == pygame.K_RIGHT: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player.changespeed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(-10,0)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event.key == pygame.K_UP: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player.changespeed(0,10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event.key == pygame.K_DOWN: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player.changespeed(0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,-10)</a:t>
            </a:r>
            <a:endParaRPr lang="ko-KR" altLang="en-US" sz="9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97" y="725543"/>
            <a:ext cx="598222" cy="70110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2" y="725544"/>
            <a:ext cx="502964" cy="70110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43786" y="725543"/>
            <a:ext cx="4620652" cy="3187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323162" y="572596"/>
            <a:ext cx="2277375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 startAt="3"/>
            </a:pPr>
            <a:r>
              <a:rPr lang="ko-KR" altLang="en-US" sz="1100" dirty="0" smtClean="0"/>
              <a:t>방향 키 이동속도 벡터 값 설정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179608" y="723522"/>
            <a:ext cx="3704830" cy="1476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883916" y="577975"/>
            <a:ext cx="968267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Main </a:t>
            </a:r>
            <a:r>
              <a:rPr lang="ko-KR" altLang="en-US" sz="1100" dirty="0" smtClean="0"/>
              <a:t>이미지</a:t>
            </a:r>
            <a:endParaRPr lang="ko-KR" altLang="en-US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4219171" y="3973913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위치와 이미지 갱신</a:t>
            </a: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(self, walls):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축 새 위치 설정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 시 복구를 위해 이전 위치 저장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old_x=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.rect.x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new_x=old_x+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.change_x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.rect.x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new_x</a:t>
            </a:r>
          </a:p>
          <a:p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방향 이동 시 충돌 여부 감지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collide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pygame.sprite.spritecollide(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walls,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collide: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충돌인 </a:t>
            </a:r>
            <a:r>
              <a:rPr lang="ko-KR" altLang="en-US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경우 이전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복구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.rect.x=old_x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축 새 위치 설정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 시 복구를 위해 이전 위치 저장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old_y=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.rect.y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new_y=old_y+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.change_y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.rect.y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new_y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방향 이동 시 충돌 여부 감지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collide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pygame.sprite.spritecollide(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walls,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collide: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충돌인 경우 이전 위치 복구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.rect.y=old_y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143786" y="4003363"/>
            <a:ext cx="4620652" cy="2772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23162" y="3934491"/>
            <a:ext cx="2303253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 startAt="4"/>
            </a:pPr>
            <a:r>
              <a:rPr lang="ko-KR" altLang="en-US" sz="1100" dirty="0" smtClean="0"/>
              <a:t>장애물 충돌 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이전 위치 복구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8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>
                <a:lumMod val="64000"/>
                <a:lumOff val="36000"/>
              </a:srgbClr>
            </a:gs>
            <a:gs pos="23000">
              <a:srgbClr val="FFC000">
                <a:lumMod val="76000"/>
                <a:lumOff val="24000"/>
              </a:srgbClr>
            </a:gs>
            <a:gs pos="69000">
              <a:srgbClr val="FFC000">
                <a:lumMod val="95000"/>
                <a:lumOff val="5000"/>
              </a:srgbClr>
            </a:gs>
            <a:gs pos="97000">
              <a:srgbClr val="FBB6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58725" y="2343691"/>
            <a:ext cx="3945623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700" spc="-113" dirty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3700" spc="-113" dirty="0" smtClean="0">
                <a:solidFill>
                  <a:srgbClr val="66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학년 프로젝트</a:t>
            </a:r>
            <a:endParaRPr lang="ko-KR" altLang="en-US" sz="3700" spc="-113" dirty="0">
              <a:solidFill>
                <a:srgbClr val="66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06505" y="3160707"/>
            <a:ext cx="15613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13" dirty="0" smtClean="0">
                <a:solidFill>
                  <a:srgbClr val="663300"/>
                </a:solidFill>
                <a:latin typeface="+mn-ea"/>
              </a:rPr>
              <a:t>쇼핑몰 제작하기</a:t>
            </a:r>
            <a:endParaRPr lang="ko-KR" altLang="en-US" sz="1400" spc="-113" dirty="0">
              <a:solidFill>
                <a:srgbClr val="6633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011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4450</TotalTime>
  <Words>4729</Words>
  <Application>Microsoft Office PowerPoint</Application>
  <PresentationFormat>화면 슬라이드 쇼(4:3)</PresentationFormat>
  <Paragraphs>882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돋움체</vt:lpstr>
      <vt:lpstr>Calibri Light</vt:lpstr>
      <vt:lpstr>Arial</vt:lpstr>
      <vt:lpstr>Wingdings</vt:lpstr>
      <vt:lpstr>맑은 고딕</vt:lpstr>
      <vt:lpstr>Courier New</vt:lpstr>
      <vt:lpstr>Vrinda</vt:lpstr>
      <vt:lpstr>HY견고딕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OH JIWON</cp:lastModifiedBy>
  <cp:revision>336</cp:revision>
  <dcterms:created xsi:type="dcterms:W3CDTF">2015-04-14T11:49:33Z</dcterms:created>
  <dcterms:modified xsi:type="dcterms:W3CDTF">2020-09-23T07:45:31Z</dcterms:modified>
</cp:coreProperties>
</file>